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7"/>
  </p:notesMasterIdLst>
  <p:sldIdLst>
    <p:sldId id="256" r:id="rId4"/>
    <p:sldId id="317" r:id="rId5"/>
    <p:sldId id="310" r:id="rId6"/>
    <p:sldId id="259" r:id="rId7"/>
    <p:sldId id="332" r:id="rId8"/>
    <p:sldId id="272" r:id="rId9"/>
    <p:sldId id="271" r:id="rId10"/>
    <p:sldId id="314" r:id="rId11"/>
    <p:sldId id="311" r:id="rId12"/>
    <p:sldId id="319" r:id="rId13"/>
    <p:sldId id="324" r:id="rId14"/>
    <p:sldId id="320" r:id="rId15"/>
    <p:sldId id="335" r:id="rId16"/>
    <p:sldId id="336" r:id="rId17"/>
    <p:sldId id="334" r:id="rId18"/>
    <p:sldId id="313" r:id="rId19"/>
    <p:sldId id="301" r:id="rId20"/>
    <p:sldId id="307" r:id="rId21"/>
    <p:sldId id="315" r:id="rId22"/>
    <p:sldId id="318" r:id="rId23"/>
    <p:sldId id="329" r:id="rId24"/>
    <p:sldId id="316" r:id="rId25"/>
    <p:sldId id="330" r:id="rId26"/>
    <p:sldId id="328" r:id="rId27"/>
    <p:sldId id="331" r:id="rId28"/>
    <p:sldId id="297" r:id="rId29"/>
    <p:sldId id="304" r:id="rId30"/>
    <p:sldId id="322" r:id="rId31"/>
    <p:sldId id="323" r:id="rId32"/>
    <p:sldId id="327" r:id="rId33"/>
    <p:sldId id="325" r:id="rId34"/>
    <p:sldId id="312" r:id="rId35"/>
    <p:sldId id="30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640B4-391C-41A3-B763-792387BDFCA1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24F0-3C6C-4BB5-AB29-775AF19DA7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734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b3f78ec328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b3f78ec328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広ければ、机の上に色々なものを置いて作業ができるが、広すぎても無駄なスペースができてしまう。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324F0-3C6C-4BB5-AB29-775AF19DA7FF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67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b40b6cd896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b40b6cd896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b11b95e7ef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b11b95e7ef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b11b95e7ef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b11b95e7ef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324F0-3C6C-4BB5-AB29-775AF19DA7F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29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教科書を読んで</a:t>
            </a:r>
            <a:r>
              <a:rPr lang="en-US" altLang="ja-JP" dirty="0"/>
              <a:t>OS</a:t>
            </a:r>
            <a:r>
              <a:rPr lang="ja-JP" altLang="en-US" dirty="0"/>
              <a:t>役割の内容を確認する。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324F0-3C6C-4BB5-AB29-775AF19DA7F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058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プログラムはメモリに読み込まれ、</a:t>
            </a:r>
            <a:r>
              <a:rPr lang="en-US" altLang="ja-JP" dirty="0"/>
              <a:t>CPU</a:t>
            </a:r>
            <a:r>
              <a:rPr lang="ja-JP" altLang="en-US" dirty="0"/>
              <a:t>によって実行される。</a:t>
            </a:r>
            <a:r>
              <a:rPr lang="en-US" altLang="ja-JP" dirty="0"/>
              <a:t>CPU</a:t>
            </a:r>
            <a:r>
              <a:rPr lang="ja-JP" altLang="en-US" dirty="0"/>
              <a:t>はプログラムの指示に従ってメモリからデータを読み出し、計算を行い、結果をメモリに格納する。データの入力、出力もプログラムから入力装置・出力装置に指示を出して行う。</a:t>
            </a:r>
            <a:endParaRPr lang="en-GB" altLang="ja-JP" dirty="0"/>
          </a:p>
          <a:p>
            <a:r>
              <a:rPr lang="ja-JP" altLang="en-US" dirty="0"/>
              <a:t>でスプトップパソコンでは、</a:t>
            </a:r>
            <a:r>
              <a:rPr lang="en-US" altLang="ja-JP" dirty="0"/>
              <a:t>CPU</a:t>
            </a:r>
            <a:r>
              <a:rPr lang="ja-JP" altLang="en-US" dirty="0"/>
              <a:t>とメモリはコンピュータの本体に置かれ、入出力装置はふつう本体の外に置かれて本体と接続される。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58BA41-93C1-406C-9228-2430E28B1F0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365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いくら</a:t>
            </a:r>
            <a:r>
              <a:rPr lang="en-US" altLang="ja-JP" dirty="0"/>
              <a:t>Core</a:t>
            </a:r>
            <a:r>
              <a:rPr lang="en-GB" altLang="ja-JP" dirty="0"/>
              <a:t>i7</a:t>
            </a:r>
            <a:r>
              <a:rPr lang="ja-JP" altLang="en-US" dirty="0"/>
              <a:t>搭載されていても、その後ろについている数字が小さければよい性能ではない。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324F0-3C6C-4BB5-AB29-775AF19DA7F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896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40000</a:t>
            </a:r>
            <a:r>
              <a:rPr lang="ja-JP" altLang="en-US" dirty="0"/>
              <a:t>以上はプロのゲーマーを目指す変態向け。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324F0-3C6C-4BB5-AB29-775AF19DA7FF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348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4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/>
          <p:nvPr/>
        </p:nvSpPr>
        <p:spPr>
          <a:xfrm rot="5400000">
            <a:off x="6067600" y="-664800"/>
            <a:ext cx="56800" cy="1127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459000" y="1871800"/>
            <a:ext cx="11274000" cy="28624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64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64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64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64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64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64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64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64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64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</p:spTree>
    <p:extLst>
      <p:ext uri="{BB962C8B-B14F-4D97-AF65-F5344CB8AC3E}">
        <p14:creationId xmlns:p14="http://schemas.microsoft.com/office/powerpoint/2010/main" val="620887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C802-30E3-4658-9CCA-F873646FEC67}" type="datetime1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73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10969752" cy="31464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3902207"/>
            <a:ext cx="10969752" cy="2187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7A3-19CE-4153-81CE-64EB7AB094B3}" type="datetime1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93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100-10F6-477E-8847-29D479EF1C92}" type="datetime1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07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57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95096"/>
            <a:ext cx="5387975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842211"/>
            <a:ext cx="5387975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890" y="1895096"/>
            <a:ext cx="541451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890" y="2842211"/>
            <a:ext cx="5414510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28AB-198A-495F-8475-FDB360C9873F}" type="datetime1">
              <a:rPr lang="en-US" smtClean="0"/>
              <a:t>4/9/2026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2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235E-F8FD-479F-9FC7-18BE84110877}" type="datetime1">
              <a:rPr lang="en-US" smtClean="0"/>
              <a:t>4/9/2026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47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F09B-68DA-462E-9DB4-4C9ADAB8CBCC}" type="datetime1">
              <a:rPr lang="en-US" smtClean="0"/>
              <a:t>4/9/2026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45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02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0"/>
            <a:ext cx="5483352" cy="57440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9989"/>
            <a:ext cx="4970822" cy="2871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4E36-FABE-47EB-AA7F-C19A93824617}" type="datetime1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98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74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199"/>
            <a:ext cx="5483352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2708"/>
            <a:ext cx="4970822" cy="2546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E6B-5DE6-4A2D-B72E-5E8969F9F56F}" type="datetime1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19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1048-0047-48CA-88BA-D69B470942CF}" type="datetime1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69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57784"/>
            <a:ext cx="2854452" cy="56434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557784"/>
            <a:ext cx="7734300" cy="56434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83879-648C-49A9-81A2-0EF5946532D0}" type="datetime1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14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1"/>
          </p:nvPr>
        </p:nvSpPr>
        <p:spPr>
          <a:xfrm>
            <a:off x="415600" y="1645433"/>
            <a:ext cx="11360800" cy="44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</p:spTree>
    <p:extLst>
      <p:ext uri="{BB962C8B-B14F-4D97-AF65-F5344CB8AC3E}">
        <p14:creationId xmlns:p14="http://schemas.microsoft.com/office/powerpoint/2010/main" val="30922937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10969752" cy="313080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10969752" cy="224052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A860-F335-4252-AA00-24FB67ED2982}" type="datetime1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03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C802-30E3-4658-9CCA-F873646FEC67}" type="datetime1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02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10969752" cy="31464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3902207"/>
            <a:ext cx="10969752" cy="2187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7A3-19CE-4153-81CE-64EB7AB094B3}" type="datetime1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17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100-10F6-477E-8847-29D479EF1C92}" type="datetime1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03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57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95096"/>
            <a:ext cx="5387975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842211"/>
            <a:ext cx="5387975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890" y="1895096"/>
            <a:ext cx="541451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890" y="2842211"/>
            <a:ext cx="5414510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28AB-198A-495F-8475-FDB360C9873F}" type="datetime1">
              <a:rPr lang="en-US" smtClean="0"/>
              <a:t>4/9/2026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060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235E-F8FD-479F-9FC7-18BE84110877}" type="datetime1">
              <a:rPr lang="en-US" smtClean="0"/>
              <a:t>4/9/2026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759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F09B-68DA-462E-9DB4-4C9ADAB8CBCC}" type="datetime1">
              <a:rPr lang="en-US" smtClean="0"/>
              <a:t>4/9/2026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586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02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0"/>
            <a:ext cx="5483352" cy="57440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9989"/>
            <a:ext cx="4970822" cy="2871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4E36-FABE-47EB-AA7F-C19A93824617}" type="datetime1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134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74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199"/>
            <a:ext cx="5483352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2708"/>
            <a:ext cx="4970822" cy="2546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E6B-5DE6-4A2D-B72E-5E8969F9F56F}" type="datetime1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02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1048-0047-48CA-88BA-D69B470942CF}" type="datetime1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17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</p:spTree>
    <p:extLst>
      <p:ext uri="{BB962C8B-B14F-4D97-AF65-F5344CB8AC3E}">
        <p14:creationId xmlns:p14="http://schemas.microsoft.com/office/powerpoint/2010/main" val="22402541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57784"/>
            <a:ext cx="2854452" cy="56434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557784"/>
            <a:ext cx="7734300" cy="56434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83879-648C-49A9-81A2-0EF5946532D0}" type="datetime1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797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accent4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/>
          <p:nvPr/>
        </p:nvSpPr>
        <p:spPr>
          <a:xfrm rot="5400000">
            <a:off x="6067600" y="-664800"/>
            <a:ext cx="56800" cy="1127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459000" y="1871800"/>
            <a:ext cx="11274000" cy="28624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64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64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64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64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64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64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64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64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64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</p:spTree>
    <p:extLst>
      <p:ext uri="{BB962C8B-B14F-4D97-AF65-F5344CB8AC3E}">
        <p14:creationId xmlns:p14="http://schemas.microsoft.com/office/powerpoint/2010/main" val="474035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1"/>
          </p:nvPr>
        </p:nvSpPr>
        <p:spPr>
          <a:xfrm>
            <a:off x="415600" y="1645433"/>
            <a:ext cx="11360800" cy="44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</p:spTree>
    <p:extLst>
      <p:ext uri="{BB962C8B-B14F-4D97-AF65-F5344CB8AC3E}">
        <p14:creationId xmlns:p14="http://schemas.microsoft.com/office/powerpoint/2010/main" val="3157215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3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916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7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7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7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7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7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7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7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7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7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</p:spTree>
    <p:extLst>
      <p:ext uri="{BB962C8B-B14F-4D97-AF65-F5344CB8AC3E}">
        <p14:creationId xmlns:p14="http://schemas.microsoft.com/office/powerpoint/2010/main" val="333454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/>
          <p:nvPr/>
        </p:nvSpPr>
        <p:spPr>
          <a:xfrm>
            <a:off x="6096000" y="-10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85" name="Google Shape;85;p21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6" name="Google Shape;86;p21"/>
          <p:cNvSpPr txBox="1">
            <a:spLocks noGrp="1"/>
          </p:cNvSpPr>
          <p:nvPr>
            <p:ph type="title"/>
          </p:nvPr>
        </p:nvSpPr>
        <p:spPr>
          <a:xfrm>
            <a:off x="354000" y="1442233"/>
            <a:ext cx="5393600" cy="238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subTitle" idx="1"/>
          </p:nvPr>
        </p:nvSpPr>
        <p:spPr>
          <a:xfrm>
            <a:off x="354000" y="3895201"/>
            <a:ext cx="53936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</p:spTree>
    <p:extLst>
      <p:ext uri="{BB962C8B-B14F-4D97-AF65-F5344CB8AC3E}">
        <p14:creationId xmlns:p14="http://schemas.microsoft.com/office/powerpoint/2010/main" val="3284086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</p:spTree>
    <p:extLst>
      <p:ext uri="{BB962C8B-B14F-4D97-AF65-F5344CB8AC3E}">
        <p14:creationId xmlns:p14="http://schemas.microsoft.com/office/powerpoint/2010/main" val="3857432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 hasCustomPrompt="1"/>
          </p:nvPr>
        </p:nvSpPr>
        <p:spPr>
          <a:xfrm>
            <a:off x="415600" y="1333233"/>
            <a:ext cx="11360800" cy="286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8666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8666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8666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8666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8666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8666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8666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8666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8666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415600" y="43045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</p:spTree>
    <p:extLst>
      <p:ext uri="{BB962C8B-B14F-4D97-AF65-F5344CB8AC3E}">
        <p14:creationId xmlns:p14="http://schemas.microsoft.com/office/powerpoint/2010/main" val="3062131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</p:spTree>
    <p:extLst>
      <p:ext uri="{BB962C8B-B14F-4D97-AF65-F5344CB8AC3E}">
        <p14:creationId xmlns:p14="http://schemas.microsoft.com/office/powerpoint/2010/main" val="2135637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10969752" cy="313080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10969752" cy="224052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A860-F335-4252-AA00-24FB67ED2982}" type="datetime1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4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15600" y="1645433"/>
            <a:ext cx="11360800" cy="4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333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333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333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333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333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333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333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333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</p:spTree>
    <p:extLst>
      <p:ext uri="{BB962C8B-B14F-4D97-AF65-F5344CB8AC3E}">
        <p14:creationId xmlns:p14="http://schemas.microsoft.com/office/powerpoint/2010/main" val="8052383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7" r:id="rId4"/>
    <p:sldLayoutId id="2147483668" r:id="rId5"/>
    <p:sldLayoutId id="2147483669" r:id="rId6"/>
    <p:sldLayoutId id="2147483670" r:id="rId7"/>
    <p:sldLayoutId id="214748367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06204"/>
            <a:ext cx="10972800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F481A142-DA77-4A5F-AD1F-14E6C18F0F5F}" type="datetime1">
              <a:rPr lang="en-US" smtClean="0"/>
              <a:t>4/9/2026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800" kern="1200" cap="all" spc="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46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0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06204"/>
            <a:ext cx="10972800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F481A142-DA77-4A5F-AD1F-14E6C18F0F5F}" type="datetime1">
              <a:rPr lang="en-US" smtClean="0"/>
              <a:t>4/9/2026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800" kern="1200" cap="all" spc="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46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0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pcrecommend.com/cpu/" TargetMode="Externa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crecommend.com/cp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E15305-164C-44CD-9E0F-420C2DC1B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9F3F3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983374-3839-4F06-972D-B4C3CF238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73F002-7F2B-4856-DD67-C5AD399AB2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13256"/>
          <a:stretch>
            <a:fillRect/>
          </a:stretch>
        </p:blipFill>
        <p:spPr>
          <a:xfrm>
            <a:off x="4285861" y="0"/>
            <a:ext cx="7906139" cy="6857989"/>
          </a:xfrm>
          <a:prstGeom prst="rect">
            <a:avLst/>
          </a:pr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F1D5403D-09EC-41DB-B916-A09C0E5AE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592970" cy="6858000"/>
          </a:xfrm>
          <a:custGeom>
            <a:avLst/>
            <a:gdLst>
              <a:gd name="connsiteX0" fmla="*/ 4912746 w 5592970"/>
              <a:gd name="connsiteY0" fmla="*/ 2355321 h 6897159"/>
              <a:gd name="connsiteX1" fmla="*/ 4714738 w 5592970"/>
              <a:gd name="connsiteY1" fmla="*/ 2553329 h 6897159"/>
              <a:gd name="connsiteX2" fmla="*/ 4912746 w 5592970"/>
              <a:gd name="connsiteY2" fmla="*/ 2751337 h 6897159"/>
              <a:gd name="connsiteX3" fmla="*/ 5110754 w 5592970"/>
              <a:gd name="connsiteY3" fmla="*/ 2553329 h 6897159"/>
              <a:gd name="connsiteX4" fmla="*/ 4912746 w 5592970"/>
              <a:gd name="connsiteY4" fmla="*/ 2355321 h 6897159"/>
              <a:gd name="connsiteX5" fmla="*/ 4769785 w 5592970"/>
              <a:gd name="connsiteY5" fmla="*/ 1301525 h 6897159"/>
              <a:gd name="connsiteX6" fmla="*/ 4358192 w 5592970"/>
              <a:gd name="connsiteY6" fmla="*/ 1713118 h 6897159"/>
              <a:gd name="connsiteX7" fmla="*/ 4769785 w 5592970"/>
              <a:gd name="connsiteY7" fmla="*/ 2124711 h 6897159"/>
              <a:gd name="connsiteX8" fmla="*/ 5181378 w 5592970"/>
              <a:gd name="connsiteY8" fmla="*/ 1713118 h 6897159"/>
              <a:gd name="connsiteX9" fmla="*/ 4769785 w 5592970"/>
              <a:gd name="connsiteY9" fmla="*/ 1301525 h 6897159"/>
              <a:gd name="connsiteX10" fmla="*/ 1485712 w 5592970"/>
              <a:gd name="connsiteY10" fmla="*/ 0 h 6897159"/>
              <a:gd name="connsiteX11" fmla="*/ 1911850 w 5592970"/>
              <a:gd name="connsiteY11" fmla="*/ 0 h 6897159"/>
              <a:gd name="connsiteX12" fmla="*/ 4693359 w 5592970"/>
              <a:gd name="connsiteY12" fmla="*/ 0 h 6897159"/>
              <a:gd name="connsiteX13" fmla="*/ 4687196 w 5592970"/>
              <a:gd name="connsiteY13" fmla="*/ 186052 h 6897159"/>
              <a:gd name="connsiteX14" fmla="*/ 4689492 w 5592970"/>
              <a:gd name="connsiteY14" fmla="*/ 422393 h 6897159"/>
              <a:gd name="connsiteX15" fmla="*/ 5029277 w 5592970"/>
              <a:gd name="connsiteY15" fmla="*/ 1074198 h 6897159"/>
              <a:gd name="connsiteX16" fmla="*/ 5368989 w 5592970"/>
              <a:gd name="connsiteY16" fmla="*/ 2604190 h 6897159"/>
              <a:gd name="connsiteX17" fmla="*/ 5030698 w 5592970"/>
              <a:gd name="connsiteY17" fmla="*/ 3182337 h 6897159"/>
              <a:gd name="connsiteX18" fmla="*/ 4910556 w 5592970"/>
              <a:gd name="connsiteY18" fmla="*/ 4667756 h 6897159"/>
              <a:gd name="connsiteX19" fmla="*/ 5374561 w 5592970"/>
              <a:gd name="connsiteY19" fmla="*/ 5703238 h 6897159"/>
              <a:gd name="connsiteX20" fmla="*/ 5591170 w 5592970"/>
              <a:gd name="connsiteY20" fmla="*/ 6745970 h 6897159"/>
              <a:gd name="connsiteX21" fmla="*/ 5592970 w 5592970"/>
              <a:gd name="connsiteY21" fmla="*/ 6897158 h 6897159"/>
              <a:gd name="connsiteX22" fmla="*/ 2734191 w 5592970"/>
              <a:gd name="connsiteY22" fmla="*/ 6897158 h 6897159"/>
              <a:gd name="connsiteX23" fmla="*/ 2734191 w 5592970"/>
              <a:gd name="connsiteY23" fmla="*/ 6897159 h 6897159"/>
              <a:gd name="connsiteX24" fmla="*/ 0 w 5592970"/>
              <a:gd name="connsiteY24" fmla="*/ 6897159 h 6897159"/>
              <a:gd name="connsiteX25" fmla="*/ 0 w 5592970"/>
              <a:gd name="connsiteY25" fmla="*/ 1 h 6897159"/>
              <a:gd name="connsiteX26" fmla="*/ 1485712 w 5592970"/>
              <a:gd name="connsiteY26" fmla="*/ 1 h 6897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592970" h="6897159">
                <a:moveTo>
                  <a:pt x="4912746" y="2355321"/>
                </a:moveTo>
                <a:cubicBezTo>
                  <a:pt x="4803389" y="2355321"/>
                  <a:pt x="4714738" y="2443972"/>
                  <a:pt x="4714738" y="2553329"/>
                </a:cubicBezTo>
                <a:cubicBezTo>
                  <a:pt x="4714738" y="2662686"/>
                  <a:pt x="4803389" y="2751337"/>
                  <a:pt x="4912746" y="2751337"/>
                </a:cubicBezTo>
                <a:cubicBezTo>
                  <a:pt x="5022103" y="2751337"/>
                  <a:pt x="5110754" y="2662686"/>
                  <a:pt x="5110754" y="2553329"/>
                </a:cubicBezTo>
                <a:cubicBezTo>
                  <a:pt x="5110754" y="2443972"/>
                  <a:pt x="5022103" y="2355321"/>
                  <a:pt x="4912746" y="2355321"/>
                </a:cubicBezTo>
                <a:close/>
                <a:moveTo>
                  <a:pt x="4769785" y="1301525"/>
                </a:moveTo>
                <a:cubicBezTo>
                  <a:pt x="4542468" y="1301525"/>
                  <a:pt x="4358192" y="1485801"/>
                  <a:pt x="4358192" y="1713118"/>
                </a:cubicBezTo>
                <a:cubicBezTo>
                  <a:pt x="4358192" y="1940435"/>
                  <a:pt x="4542468" y="2124711"/>
                  <a:pt x="4769785" y="2124711"/>
                </a:cubicBezTo>
                <a:cubicBezTo>
                  <a:pt x="4997102" y="2124711"/>
                  <a:pt x="5181378" y="1940435"/>
                  <a:pt x="5181378" y="1713118"/>
                </a:cubicBezTo>
                <a:cubicBezTo>
                  <a:pt x="5181378" y="1485801"/>
                  <a:pt x="4997102" y="1301525"/>
                  <a:pt x="4769785" y="1301525"/>
                </a:cubicBezTo>
                <a:close/>
                <a:moveTo>
                  <a:pt x="1485712" y="0"/>
                </a:moveTo>
                <a:lnTo>
                  <a:pt x="1911850" y="0"/>
                </a:lnTo>
                <a:lnTo>
                  <a:pt x="4693359" y="0"/>
                </a:lnTo>
                <a:lnTo>
                  <a:pt x="4687196" y="186052"/>
                </a:lnTo>
                <a:cubicBezTo>
                  <a:pt x="4686166" y="265025"/>
                  <a:pt x="4686829" y="343862"/>
                  <a:pt x="4689492" y="422393"/>
                </a:cubicBezTo>
                <a:cubicBezTo>
                  <a:pt x="4699496" y="713539"/>
                  <a:pt x="4872938" y="896626"/>
                  <a:pt x="5029277" y="1074198"/>
                </a:cubicBezTo>
                <a:cubicBezTo>
                  <a:pt x="5418992" y="1516672"/>
                  <a:pt x="5551614" y="2043761"/>
                  <a:pt x="5368989" y="2604190"/>
                </a:cubicBezTo>
                <a:cubicBezTo>
                  <a:pt x="5298163" y="2821542"/>
                  <a:pt x="5160452" y="3010355"/>
                  <a:pt x="5030698" y="3182337"/>
                </a:cubicBezTo>
                <a:cubicBezTo>
                  <a:pt x="4682698" y="3643429"/>
                  <a:pt x="4696957" y="4178177"/>
                  <a:pt x="4910556" y="4667756"/>
                </a:cubicBezTo>
                <a:cubicBezTo>
                  <a:pt x="5062728" y="5015306"/>
                  <a:pt x="5245193" y="5341884"/>
                  <a:pt x="5374561" y="5703238"/>
                </a:cubicBezTo>
                <a:cubicBezTo>
                  <a:pt x="5500512" y="6053410"/>
                  <a:pt x="5575240" y="6402760"/>
                  <a:pt x="5591170" y="6745970"/>
                </a:cubicBezTo>
                <a:lnTo>
                  <a:pt x="5592970" y="6897158"/>
                </a:lnTo>
                <a:lnTo>
                  <a:pt x="2734191" y="6897158"/>
                </a:lnTo>
                <a:lnTo>
                  <a:pt x="2734191" y="6897159"/>
                </a:lnTo>
                <a:lnTo>
                  <a:pt x="0" y="6897159"/>
                </a:lnTo>
                <a:lnTo>
                  <a:pt x="0" y="1"/>
                </a:lnTo>
                <a:lnTo>
                  <a:pt x="1485712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0214D1-0884-33BF-89A5-410695220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613" y="285750"/>
            <a:ext cx="4545415" cy="2886084"/>
          </a:xfrm>
        </p:spPr>
        <p:txBody>
          <a:bodyPr>
            <a:normAutofit/>
          </a:bodyPr>
          <a:lstStyle/>
          <a:p>
            <a:r>
              <a:rPr lang="ja-JP" altLang="en-US" sz="9600" dirty="0"/>
              <a:t>情報</a:t>
            </a:r>
            <a:r>
              <a:rPr lang="en-US" altLang="ja-JP" sz="9600" dirty="0"/>
              <a:t>Ⅰ</a:t>
            </a:r>
            <a:endParaRPr lang="en-GB" sz="9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FD0B04-761A-3C4C-101E-A7D45E34EF35}"/>
              </a:ext>
            </a:extLst>
          </p:cNvPr>
          <p:cNvSpPr txBox="1"/>
          <p:nvPr/>
        </p:nvSpPr>
        <p:spPr>
          <a:xfrm>
            <a:off x="494670" y="3481071"/>
            <a:ext cx="7906139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第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3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編「コンピュータとプログラミング」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no.</a:t>
            </a:r>
            <a:r>
              <a:rPr kumimoji="0" lang="en-GB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2</a:t>
            </a:r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Google Shape;137;p25">
            <a:extLst>
              <a:ext uri="{FF2B5EF4-FFF2-40B4-BE49-F238E27FC236}">
                <a16:creationId xmlns:a16="http://schemas.microsoft.com/office/drawing/2014/main" id="{C28A1ACE-A359-9CBA-F5FD-0AC2D6A6D3E8}"/>
              </a:ext>
            </a:extLst>
          </p:cNvPr>
          <p:cNvSpPr txBox="1"/>
          <p:nvPr/>
        </p:nvSpPr>
        <p:spPr>
          <a:xfrm>
            <a:off x="494670" y="4004291"/>
            <a:ext cx="9574616" cy="6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ja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"/>
                <a:ea typeface="Playfair Display"/>
                <a:cs typeface="Playfair Display"/>
                <a:sym typeface="Playfair Display"/>
              </a:rPr>
              <a:t>※</a:t>
            </a:r>
            <a:r>
              <a:rPr kumimoji="0" lang="ja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"/>
                <a:ea typeface="Playfair Display"/>
                <a:cs typeface="Playfair Display"/>
                <a:sym typeface="Playfair Display"/>
              </a:rPr>
              <a:t>この資料を</a:t>
            </a:r>
            <a:r>
              <a:rPr kumimoji="0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"/>
                <a:ea typeface="Playfair Display"/>
                <a:cs typeface="Playfair Display"/>
                <a:sym typeface="Playfair Display"/>
              </a:rPr>
              <a:t>無断で使用すること</a:t>
            </a:r>
            <a:r>
              <a:rPr kumimoji="0" lang="ja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"/>
                <a:ea typeface="Playfair Display"/>
                <a:cs typeface="Playfair Display"/>
                <a:sym typeface="Playfair Display"/>
              </a:rPr>
              <a:t>を固く禁じます．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856840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C47B8-F911-275C-EB1A-A9E62A60C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00" y="600469"/>
            <a:ext cx="11623999" cy="1353397"/>
          </a:xfrm>
        </p:spPr>
        <p:txBody>
          <a:bodyPr>
            <a:normAutofit fontScale="90000"/>
          </a:bodyPr>
          <a:lstStyle/>
          <a:p>
            <a:br>
              <a:rPr lang="en-GB" altLang="ja-JP" sz="3600" dirty="0"/>
            </a:br>
            <a:r>
              <a:rPr lang="ja-JP" altLang="en-US" sz="3600" dirty="0"/>
              <a:t>最終目標は次の選択肢をすべて自分で選べるようになること。</a:t>
            </a:r>
            <a:endParaRPr lang="en-GB" sz="3600" dirty="0"/>
          </a:p>
        </p:txBody>
      </p:sp>
      <p:pic>
        <p:nvPicPr>
          <p:cNvPr id="3074" name="Picture 2" descr="勇者のイラスト（男性）">
            <a:extLst>
              <a:ext uri="{FF2B5EF4-FFF2-40B4-BE49-F238E27FC236}">
                <a16:creationId xmlns:a16="http://schemas.microsoft.com/office/drawing/2014/main" id="{E78BA434-C478-88F9-4E0B-9F5A9CA03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330" y="1804842"/>
            <a:ext cx="1814714" cy="181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26BB47-0F75-C628-86E1-8848FD206D61}"/>
              </a:ext>
            </a:extLst>
          </p:cNvPr>
          <p:cNvSpPr txBox="1"/>
          <p:nvPr/>
        </p:nvSpPr>
        <p:spPr>
          <a:xfrm>
            <a:off x="2209801" y="78959"/>
            <a:ext cx="7249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dirty="0">
                <a:solidFill>
                  <a:schemeClr val="bg2"/>
                </a:solidFill>
              </a:rPr>
              <a:t>〇正解発表</a:t>
            </a:r>
            <a:endParaRPr lang="en-GB" sz="6000" dirty="0">
              <a:solidFill>
                <a:schemeClr val="bg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97FA16-EF1D-F2C4-068B-9C1D920EC0B1}"/>
              </a:ext>
            </a:extLst>
          </p:cNvPr>
          <p:cNvSpPr/>
          <p:nvPr/>
        </p:nvSpPr>
        <p:spPr>
          <a:xfrm>
            <a:off x="519174" y="2136377"/>
            <a:ext cx="2366010" cy="148317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latin typeface="Rockwell" panose="02060603020205020403" pitchFamily="18" charset="0"/>
              </a:rPr>
              <a:t>OS</a:t>
            </a:r>
          </a:p>
          <a:p>
            <a:endParaRPr lang="en-US" altLang="ja-JP" dirty="0">
              <a:latin typeface="Rockwell" panose="02060603020205020403" pitchFamily="18" charset="0"/>
            </a:endParaRPr>
          </a:p>
          <a:p>
            <a:r>
              <a:rPr lang="ja-JP" altLang="en-US" sz="2400" dirty="0">
                <a:latin typeface="Rockwell" panose="02060603020205020403" pitchFamily="18" charset="0"/>
              </a:rPr>
              <a:t>▶</a:t>
            </a:r>
            <a:r>
              <a:rPr lang="ja-JP" altLang="en-US" dirty="0">
                <a:latin typeface="Rockwell" panose="02060603020205020403" pitchFamily="18" charset="0"/>
              </a:rPr>
              <a:t>　　・</a:t>
            </a:r>
            <a:r>
              <a:rPr lang="en-US" altLang="ja-JP" dirty="0">
                <a:latin typeface="Rockwell" panose="02060603020205020403" pitchFamily="18" charset="0"/>
              </a:rPr>
              <a:t>Windows</a:t>
            </a:r>
          </a:p>
          <a:p>
            <a:r>
              <a:rPr lang="ja-JP" altLang="en-US" dirty="0">
                <a:latin typeface="Rockwell" panose="02060603020205020403" pitchFamily="18" charset="0"/>
              </a:rPr>
              <a:t>　　　・</a:t>
            </a:r>
            <a:r>
              <a:rPr lang="en-US" altLang="ja-JP" dirty="0">
                <a:latin typeface="Rockwell" panose="02060603020205020403" pitchFamily="18" charset="0"/>
              </a:rPr>
              <a:t>MAC</a:t>
            </a:r>
          </a:p>
          <a:p>
            <a:endParaRPr lang="en-US" altLang="ja-JP" dirty="0">
              <a:latin typeface="Rockwell" panose="02060603020205020403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A1E9D4-8293-164F-B73B-EB1E50F5E401}"/>
              </a:ext>
            </a:extLst>
          </p:cNvPr>
          <p:cNvSpPr/>
          <p:nvPr/>
        </p:nvSpPr>
        <p:spPr>
          <a:xfrm>
            <a:off x="3373451" y="1923986"/>
            <a:ext cx="1774040" cy="278242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latin typeface="Rockwell" panose="02060603020205020403" pitchFamily="18" charset="0"/>
              </a:rPr>
              <a:t>CPU</a:t>
            </a:r>
          </a:p>
          <a:p>
            <a:endParaRPr lang="en-US" altLang="ja-JP" dirty="0">
              <a:latin typeface="Rockwell" panose="02060603020205020403" pitchFamily="18" charset="0"/>
            </a:endParaRPr>
          </a:p>
          <a:p>
            <a:r>
              <a:rPr lang="ja-JP" altLang="en-US" sz="2400" dirty="0">
                <a:latin typeface="Rockwell" panose="02060603020205020403" pitchFamily="18" charset="0"/>
              </a:rPr>
              <a:t>▶</a:t>
            </a:r>
            <a:r>
              <a:rPr lang="ja-JP" altLang="en-US" dirty="0">
                <a:latin typeface="Rockwell" panose="02060603020205020403" pitchFamily="18" charset="0"/>
              </a:rPr>
              <a:t>　　・</a:t>
            </a:r>
            <a:r>
              <a:rPr lang="en-US" altLang="ja-JP" dirty="0">
                <a:latin typeface="Rockwell" panose="02060603020205020403" pitchFamily="18" charset="0"/>
              </a:rPr>
              <a:t>Core</a:t>
            </a:r>
            <a:r>
              <a:rPr lang="en-GB" altLang="ja-JP" dirty="0">
                <a:latin typeface="Rockwell" panose="02060603020205020403" pitchFamily="18" charset="0"/>
              </a:rPr>
              <a:t> i9</a:t>
            </a:r>
            <a:endParaRPr lang="en-US" altLang="ja-JP" dirty="0">
              <a:latin typeface="Rockwell" panose="02060603020205020403" pitchFamily="18" charset="0"/>
            </a:endParaRPr>
          </a:p>
          <a:p>
            <a:r>
              <a:rPr lang="ja-JP" altLang="en-US" dirty="0">
                <a:latin typeface="Rockwell" panose="02060603020205020403" pitchFamily="18" charset="0"/>
              </a:rPr>
              <a:t>　　　・</a:t>
            </a:r>
            <a:r>
              <a:rPr lang="en-US" altLang="ja-JP" dirty="0">
                <a:latin typeface="Rockwell" panose="02060603020205020403" pitchFamily="18" charset="0"/>
              </a:rPr>
              <a:t>Core i7</a:t>
            </a:r>
          </a:p>
          <a:p>
            <a:r>
              <a:rPr lang="en-US" altLang="ja-JP" dirty="0">
                <a:latin typeface="Rockwell" panose="02060603020205020403" pitchFamily="18" charset="0"/>
              </a:rPr>
              <a:t>        </a:t>
            </a:r>
            <a:r>
              <a:rPr lang="ja-JP" altLang="en-US" dirty="0">
                <a:latin typeface="Rockwell" panose="02060603020205020403" pitchFamily="18" charset="0"/>
              </a:rPr>
              <a:t>・</a:t>
            </a:r>
            <a:r>
              <a:rPr lang="en-US" altLang="ja-JP" dirty="0">
                <a:latin typeface="Rockwell" panose="02060603020205020403" pitchFamily="18" charset="0"/>
              </a:rPr>
              <a:t>Core</a:t>
            </a:r>
            <a:r>
              <a:rPr lang="en-GB" altLang="ja-JP" dirty="0">
                <a:latin typeface="Rockwell" panose="02060603020205020403" pitchFamily="18" charset="0"/>
              </a:rPr>
              <a:t> i5</a:t>
            </a:r>
          </a:p>
          <a:p>
            <a:r>
              <a:rPr lang="ja-JP" altLang="en-US" dirty="0">
                <a:latin typeface="Rockwell" panose="02060603020205020403" pitchFamily="18" charset="0"/>
              </a:rPr>
              <a:t>　　　・</a:t>
            </a:r>
            <a:r>
              <a:rPr lang="en-GB" altLang="ja-JP" dirty="0">
                <a:latin typeface="Rockwell" panose="02060603020205020403" pitchFamily="18" charset="0"/>
              </a:rPr>
              <a:t>Core i3</a:t>
            </a:r>
            <a:endParaRPr lang="en-US" altLang="ja-JP" dirty="0">
              <a:latin typeface="Rockwell" panose="02060603020205020403" pitchFamily="18" charset="0"/>
            </a:endParaRPr>
          </a:p>
          <a:p>
            <a:r>
              <a:rPr lang="en-US" altLang="ja-JP" dirty="0">
                <a:latin typeface="Rockwell" panose="02060603020205020403" pitchFamily="18" charset="0"/>
              </a:rPr>
              <a:t>   </a:t>
            </a:r>
          </a:p>
          <a:p>
            <a:endParaRPr lang="en-US" altLang="ja-JP" dirty="0">
              <a:latin typeface="Rockwell" panose="02060603020205020403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BFF95E-1434-1AEA-EE98-D2F8266B8D5C}"/>
              </a:ext>
            </a:extLst>
          </p:cNvPr>
          <p:cNvSpPr/>
          <p:nvPr/>
        </p:nvSpPr>
        <p:spPr>
          <a:xfrm>
            <a:off x="9459688" y="4136203"/>
            <a:ext cx="2448312" cy="23952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latin typeface="Rockwell" panose="02060603020205020403" pitchFamily="18" charset="0"/>
              </a:rPr>
              <a:t>パソコンがあらわれた</a:t>
            </a:r>
            <a:endParaRPr lang="en-US" altLang="ja-JP" dirty="0">
              <a:latin typeface="Rockwell" panose="02060603020205020403" pitchFamily="18" charset="0"/>
            </a:endParaRPr>
          </a:p>
          <a:p>
            <a:endParaRPr lang="en-US" altLang="ja-JP" dirty="0">
              <a:latin typeface="Rockwell" panose="02060603020205020403" pitchFamily="18" charset="0"/>
            </a:endParaRPr>
          </a:p>
          <a:p>
            <a:r>
              <a:rPr lang="ja-JP" altLang="en-US" sz="2400" dirty="0">
                <a:latin typeface="Rockwell" panose="02060603020205020403" pitchFamily="18" charset="0"/>
              </a:rPr>
              <a:t>▶</a:t>
            </a:r>
            <a:r>
              <a:rPr lang="ja-JP" altLang="en-US" dirty="0">
                <a:latin typeface="Rockwell" panose="02060603020205020403" pitchFamily="18" charset="0"/>
              </a:rPr>
              <a:t>　　・たたかう</a:t>
            </a:r>
            <a:endParaRPr lang="en-US" altLang="ja-JP" dirty="0">
              <a:latin typeface="Rockwell" panose="02060603020205020403" pitchFamily="18" charset="0"/>
            </a:endParaRPr>
          </a:p>
          <a:p>
            <a:r>
              <a:rPr lang="ja-JP" altLang="en-US" dirty="0">
                <a:latin typeface="Rockwell" panose="02060603020205020403" pitchFamily="18" charset="0"/>
              </a:rPr>
              <a:t>　　　・にげる</a:t>
            </a:r>
            <a:endParaRPr lang="en-GB" altLang="ja-JP" dirty="0">
              <a:latin typeface="Rockwell" panose="02060603020205020403" pitchFamily="18" charset="0"/>
            </a:endParaRPr>
          </a:p>
          <a:p>
            <a:r>
              <a:rPr lang="ja-JP" altLang="en-US" dirty="0">
                <a:latin typeface="Rockwell" panose="02060603020205020403" pitchFamily="18" charset="0"/>
              </a:rPr>
              <a:t>　　　・ぼうぎょ</a:t>
            </a:r>
            <a:endParaRPr lang="en-GB" altLang="ja-JP" dirty="0">
              <a:latin typeface="Rockwell" panose="02060603020205020403" pitchFamily="18" charset="0"/>
            </a:endParaRPr>
          </a:p>
          <a:p>
            <a:r>
              <a:rPr lang="ja-JP" altLang="en-US" dirty="0">
                <a:latin typeface="Rockwell" panose="02060603020205020403" pitchFamily="18" charset="0"/>
              </a:rPr>
              <a:t>　　　・どうぐ</a:t>
            </a:r>
            <a:endParaRPr lang="en-GB" altLang="ja-JP" dirty="0">
              <a:latin typeface="Rockwell" panose="02060603020205020403" pitchFamily="18" charset="0"/>
            </a:endParaRPr>
          </a:p>
          <a:p>
            <a:r>
              <a:rPr lang="en-GB" altLang="ja-JP" dirty="0">
                <a:latin typeface="Rockwell" panose="02060603020205020403" pitchFamily="18" charset="0"/>
              </a:rPr>
              <a:t>        </a:t>
            </a:r>
            <a:r>
              <a:rPr lang="ja-JP" altLang="en-US" dirty="0">
                <a:latin typeface="Rockwell" panose="02060603020205020403" pitchFamily="18" charset="0"/>
              </a:rPr>
              <a:t>・せんせいにきく</a:t>
            </a:r>
            <a:endParaRPr lang="en-US" altLang="ja-JP" dirty="0">
              <a:latin typeface="Rockwell" panose="02060603020205020403" pitchFamily="18" charset="0"/>
            </a:endParaRPr>
          </a:p>
          <a:p>
            <a:endParaRPr lang="en-US" altLang="ja-JP" dirty="0">
              <a:latin typeface="Rockwell" panose="02060603020205020403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5DEFE2-B29A-B447-794C-C2E74395213D}"/>
              </a:ext>
            </a:extLst>
          </p:cNvPr>
          <p:cNvSpPr/>
          <p:nvPr/>
        </p:nvSpPr>
        <p:spPr>
          <a:xfrm>
            <a:off x="5761082" y="1953866"/>
            <a:ext cx="1814714" cy="21890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latin typeface="Rockwell" panose="02060603020205020403" pitchFamily="18" charset="0"/>
              </a:rPr>
              <a:t>メモリ</a:t>
            </a:r>
            <a:endParaRPr lang="en-US" altLang="ja-JP" dirty="0">
              <a:latin typeface="Rockwell" panose="02060603020205020403" pitchFamily="18" charset="0"/>
            </a:endParaRPr>
          </a:p>
          <a:p>
            <a:r>
              <a:rPr lang="ja-JP" altLang="en-US" dirty="0">
                <a:latin typeface="Rockwell" panose="02060603020205020403" pitchFamily="18" charset="0"/>
              </a:rPr>
              <a:t>　</a:t>
            </a:r>
            <a:endParaRPr lang="en-US" altLang="ja-JP" dirty="0">
              <a:latin typeface="Rockwell" panose="02060603020205020403" pitchFamily="18" charset="0"/>
            </a:endParaRPr>
          </a:p>
          <a:p>
            <a:r>
              <a:rPr lang="ja-JP" altLang="en-US" dirty="0">
                <a:latin typeface="Rockwell" panose="02060603020205020403" pitchFamily="18" charset="0"/>
              </a:rPr>
              <a:t>▶　　・３２</a:t>
            </a:r>
            <a:r>
              <a:rPr lang="en-US" altLang="ja-JP" dirty="0">
                <a:latin typeface="Rockwell" panose="02060603020205020403" pitchFamily="18" charset="0"/>
              </a:rPr>
              <a:t>GB</a:t>
            </a:r>
          </a:p>
          <a:p>
            <a:r>
              <a:rPr lang="en-US" altLang="ja-JP" dirty="0">
                <a:latin typeface="Rockwell" panose="02060603020205020403" pitchFamily="18" charset="0"/>
              </a:rPr>
              <a:t>        </a:t>
            </a:r>
            <a:r>
              <a:rPr lang="ja-JP" altLang="en-US" dirty="0">
                <a:latin typeface="Rockwell" panose="02060603020205020403" pitchFamily="18" charset="0"/>
              </a:rPr>
              <a:t>・１６</a:t>
            </a:r>
            <a:r>
              <a:rPr lang="en-US" altLang="ja-JP" dirty="0">
                <a:latin typeface="Rockwell" panose="02060603020205020403" pitchFamily="18" charset="0"/>
              </a:rPr>
              <a:t>GB</a:t>
            </a:r>
          </a:p>
          <a:p>
            <a:r>
              <a:rPr lang="ja-JP" altLang="en-US" dirty="0">
                <a:latin typeface="Rockwell" panose="02060603020205020403" pitchFamily="18" charset="0"/>
              </a:rPr>
              <a:t>　　　・８</a:t>
            </a:r>
            <a:r>
              <a:rPr lang="en-US" altLang="ja-JP" dirty="0">
                <a:latin typeface="Rockwell" panose="02060603020205020403" pitchFamily="18" charset="0"/>
              </a:rPr>
              <a:t>GB</a:t>
            </a:r>
          </a:p>
          <a:p>
            <a:r>
              <a:rPr lang="ja-JP" altLang="en-US" dirty="0">
                <a:latin typeface="Rockwell" panose="02060603020205020403" pitchFamily="18" charset="0"/>
              </a:rPr>
              <a:t>　　　・４</a:t>
            </a:r>
            <a:r>
              <a:rPr lang="en-US" altLang="ja-JP" dirty="0">
                <a:latin typeface="Rockwell" panose="02060603020205020403" pitchFamily="18" charset="0"/>
              </a:rPr>
              <a:t>GB</a:t>
            </a:r>
          </a:p>
        </p:txBody>
      </p:sp>
      <p:pic>
        <p:nvPicPr>
          <p:cNvPr id="3076" name="Picture 4" descr="勇者のイラスト（女性）">
            <a:extLst>
              <a:ext uri="{FF2B5EF4-FFF2-40B4-BE49-F238E27FC236}">
                <a16:creationId xmlns:a16="http://schemas.microsoft.com/office/drawing/2014/main" id="{F20A0892-0D92-9D33-FD27-2FA5A653D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044" y="2470513"/>
            <a:ext cx="1564453" cy="156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4978676-2438-5914-BC03-2715429DAB02}"/>
              </a:ext>
            </a:extLst>
          </p:cNvPr>
          <p:cNvSpPr/>
          <p:nvPr/>
        </p:nvSpPr>
        <p:spPr>
          <a:xfrm>
            <a:off x="645721" y="4621040"/>
            <a:ext cx="2366010" cy="16364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latin typeface="Rockwell" panose="02060603020205020403" pitchFamily="18" charset="0"/>
              </a:rPr>
              <a:t>ストレージ</a:t>
            </a:r>
            <a:endParaRPr lang="en-US" altLang="ja-JP" dirty="0">
              <a:latin typeface="Rockwell" panose="02060603020205020403" pitchFamily="18" charset="0"/>
            </a:endParaRPr>
          </a:p>
          <a:p>
            <a:endParaRPr lang="en-US" altLang="ja-JP" dirty="0">
              <a:latin typeface="Rockwell" panose="02060603020205020403" pitchFamily="18" charset="0"/>
            </a:endParaRPr>
          </a:p>
          <a:p>
            <a:r>
              <a:rPr lang="ja-JP" altLang="en-US" sz="2400" dirty="0">
                <a:latin typeface="Rockwell" panose="02060603020205020403" pitchFamily="18" charset="0"/>
              </a:rPr>
              <a:t>▶</a:t>
            </a:r>
            <a:r>
              <a:rPr lang="ja-JP" altLang="en-US" dirty="0">
                <a:latin typeface="Rockwell" panose="02060603020205020403" pitchFamily="18" charset="0"/>
              </a:rPr>
              <a:t>　　・</a:t>
            </a:r>
            <a:r>
              <a:rPr lang="en-US" altLang="ja-JP" dirty="0">
                <a:latin typeface="Rockwell" panose="02060603020205020403" pitchFamily="18" charset="0"/>
              </a:rPr>
              <a:t>HDD</a:t>
            </a:r>
          </a:p>
          <a:p>
            <a:r>
              <a:rPr lang="ja-JP" altLang="en-US" dirty="0">
                <a:latin typeface="Rockwell" panose="02060603020205020403" pitchFamily="18" charset="0"/>
              </a:rPr>
              <a:t>　　　・</a:t>
            </a:r>
            <a:r>
              <a:rPr lang="en-US" altLang="ja-JP" dirty="0">
                <a:latin typeface="Rockwell" panose="02060603020205020403" pitchFamily="18" charset="0"/>
              </a:rPr>
              <a:t>SSD    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02CE60-67CC-C34E-5F71-312C94F7F11E}"/>
              </a:ext>
            </a:extLst>
          </p:cNvPr>
          <p:cNvSpPr/>
          <p:nvPr/>
        </p:nvSpPr>
        <p:spPr>
          <a:xfrm>
            <a:off x="5834744" y="4621040"/>
            <a:ext cx="2366010" cy="16364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latin typeface="Rockwell" panose="02060603020205020403" pitchFamily="18" charset="0"/>
              </a:rPr>
              <a:t>GPU</a:t>
            </a:r>
          </a:p>
          <a:p>
            <a:endParaRPr lang="en-US" altLang="ja-JP" dirty="0">
              <a:latin typeface="Rockwell" panose="02060603020205020403" pitchFamily="18" charset="0"/>
            </a:endParaRPr>
          </a:p>
          <a:p>
            <a:r>
              <a:rPr lang="ja-JP" altLang="en-US" sz="2400" dirty="0">
                <a:latin typeface="Rockwell" panose="02060603020205020403" pitchFamily="18" charset="0"/>
              </a:rPr>
              <a:t>▶</a:t>
            </a:r>
            <a:r>
              <a:rPr lang="ja-JP" altLang="en-US" dirty="0">
                <a:latin typeface="Rockwell" panose="02060603020205020403" pitchFamily="18" charset="0"/>
              </a:rPr>
              <a:t>　　・いる</a:t>
            </a:r>
            <a:endParaRPr lang="en-US" altLang="ja-JP" dirty="0">
              <a:latin typeface="Rockwell" panose="02060603020205020403" pitchFamily="18" charset="0"/>
            </a:endParaRPr>
          </a:p>
          <a:p>
            <a:r>
              <a:rPr lang="ja-JP" altLang="en-US" dirty="0">
                <a:latin typeface="Rockwell" panose="02060603020205020403" pitchFamily="18" charset="0"/>
              </a:rPr>
              <a:t>　　　・いらない</a:t>
            </a:r>
            <a:r>
              <a:rPr lang="en-US" altLang="ja-JP" dirty="0">
                <a:latin typeface="Rockwell" panose="02060603020205020403" pitchFamily="18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75342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82F81-355E-2311-8D56-51E796C85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06A6D2-888A-2C90-2C1B-367A18360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7769" y="1699646"/>
            <a:ext cx="10581610" cy="4744695"/>
          </a:xfrm>
          <a:prstGeom prst="rect">
            <a:avLst/>
          </a:prstGeom>
          <a:ln w="38100" cmpd="sng">
            <a:solidFill>
              <a:schemeClr val="accent1">
                <a:alpha val="95000"/>
              </a:schemeClr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F7EE2E-3D74-0AC6-8F74-8284AF0CC257}"/>
              </a:ext>
            </a:extLst>
          </p:cNvPr>
          <p:cNvSpPr txBox="1"/>
          <p:nvPr/>
        </p:nvSpPr>
        <p:spPr>
          <a:xfrm>
            <a:off x="794656" y="304801"/>
            <a:ext cx="5845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chemeClr val="bg2"/>
                </a:solidFill>
                <a:highlight>
                  <a:srgbClr val="FFFF00"/>
                </a:highlight>
              </a:rPr>
              <a:t>〇つまり・・・・</a:t>
            </a:r>
            <a:endParaRPr lang="en-GB" sz="4800" dirty="0">
              <a:solidFill>
                <a:schemeClr val="bg2"/>
              </a:solidFill>
              <a:highlight>
                <a:srgbClr val="FFFF00"/>
              </a:highligh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907AC3-05D7-0765-0D6E-5FBFB7A68608}"/>
              </a:ext>
            </a:extLst>
          </p:cNvPr>
          <p:cNvSpPr/>
          <p:nvPr/>
        </p:nvSpPr>
        <p:spPr>
          <a:xfrm>
            <a:off x="6183086" y="2220686"/>
            <a:ext cx="5103893" cy="1306285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723718-3350-9B4D-EDA8-86F8F98EFBE1}"/>
              </a:ext>
            </a:extLst>
          </p:cNvPr>
          <p:cNvSpPr/>
          <p:nvPr/>
        </p:nvSpPr>
        <p:spPr>
          <a:xfrm>
            <a:off x="6183086" y="3526972"/>
            <a:ext cx="5103893" cy="870858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0DB021-6FD4-81B1-91A7-9DB13B83FA37}"/>
              </a:ext>
            </a:extLst>
          </p:cNvPr>
          <p:cNvSpPr/>
          <p:nvPr/>
        </p:nvSpPr>
        <p:spPr>
          <a:xfrm>
            <a:off x="857769" y="4505212"/>
            <a:ext cx="5238231" cy="54576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55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F10CA-B469-C530-230A-5EC0AE156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085" y="299451"/>
            <a:ext cx="11360800" cy="6427920"/>
          </a:xfrm>
        </p:spPr>
        <p:txBody>
          <a:bodyPr>
            <a:noAutofit/>
          </a:bodyPr>
          <a:lstStyle/>
          <a:p>
            <a:r>
              <a:rPr lang="ja-JP" altLang="en-US" sz="4400" dirty="0"/>
              <a:t>〇</a:t>
            </a:r>
            <a:r>
              <a:rPr lang="en-US" altLang="ja-JP" sz="4400" dirty="0"/>
              <a:t>OS</a:t>
            </a:r>
            <a:r>
              <a:rPr lang="ja-JP" altLang="en-US" sz="4400" dirty="0"/>
              <a:t>とアプリ</a:t>
            </a:r>
            <a:br>
              <a:rPr lang="en-GB" altLang="ja-JP" sz="4400" dirty="0"/>
            </a:br>
            <a:r>
              <a:rPr lang="ja-JP" altLang="en-US" sz="4400" dirty="0"/>
              <a:t>コンピュータのソフトウェアには、</a:t>
            </a:r>
            <a:br>
              <a:rPr lang="en-GB" altLang="ja-JP" sz="4400" dirty="0"/>
            </a:br>
            <a:r>
              <a:rPr lang="ja-JP" altLang="en-US" sz="4400" dirty="0"/>
              <a:t>ウェブブラウザやメールソフトなどのように個々の目的に応じた</a:t>
            </a:r>
            <a:br>
              <a:rPr lang="en-GB" altLang="ja-JP" sz="4400" dirty="0"/>
            </a:br>
            <a:r>
              <a:rPr lang="ja-JP" altLang="en-US" sz="4400" dirty="0"/>
              <a:t>（　　　　　　　　　　　　　　　　）と</a:t>
            </a:r>
            <a:br>
              <a:rPr lang="en-GB" altLang="ja-JP" sz="4400" dirty="0"/>
            </a:br>
            <a:br>
              <a:rPr lang="en-GB" altLang="ja-JP" sz="4400" dirty="0"/>
            </a:br>
            <a:r>
              <a:rPr lang="ja-JP" altLang="en-US" sz="4400" dirty="0"/>
              <a:t>基本的な機能をもつ（　　　　　　　　　　　　　　　　　　）</a:t>
            </a:r>
            <a:br>
              <a:rPr lang="en-GB" altLang="ja-JP" sz="4400" dirty="0"/>
            </a:br>
            <a:r>
              <a:rPr lang="ja-JP" altLang="en-US" sz="4400" dirty="0"/>
              <a:t>がある。</a:t>
            </a:r>
            <a:endParaRPr lang="en-GB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5D5914-9B5A-FB3D-AB49-E21C62BC6BB1}"/>
              </a:ext>
            </a:extLst>
          </p:cNvPr>
          <p:cNvSpPr txBox="1"/>
          <p:nvPr/>
        </p:nvSpPr>
        <p:spPr>
          <a:xfrm>
            <a:off x="1752600" y="3013501"/>
            <a:ext cx="7347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C00000"/>
                </a:solidFill>
              </a:rPr>
              <a:t>アプリケーションプログラム</a:t>
            </a:r>
            <a:endParaRPr lang="en-GB" sz="4800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52E00F-54F1-12E9-51ED-8FFB791ACD20}"/>
              </a:ext>
            </a:extLst>
          </p:cNvPr>
          <p:cNvSpPr txBox="1"/>
          <p:nvPr/>
        </p:nvSpPr>
        <p:spPr>
          <a:xfrm>
            <a:off x="1752600" y="5005586"/>
            <a:ext cx="8240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C00000"/>
                </a:solidFill>
              </a:rPr>
              <a:t>オペレーティングシステム（</a:t>
            </a:r>
            <a:r>
              <a:rPr lang="en-US" altLang="ja-JP" sz="4800" dirty="0">
                <a:solidFill>
                  <a:srgbClr val="C00000"/>
                </a:solidFill>
              </a:rPr>
              <a:t>OS</a:t>
            </a:r>
            <a:r>
              <a:rPr lang="ja-JP" altLang="en-US" sz="4800" dirty="0">
                <a:solidFill>
                  <a:srgbClr val="C00000"/>
                </a:solidFill>
              </a:rPr>
              <a:t>）</a:t>
            </a:r>
            <a:endParaRPr lang="en-GB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80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B12CD-6E38-FAB4-A5F6-1AC1948DB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212366"/>
            <a:ext cx="11360800" cy="1083033"/>
          </a:xfrm>
        </p:spPr>
        <p:txBody>
          <a:bodyPr>
            <a:normAutofit/>
          </a:bodyPr>
          <a:lstStyle/>
          <a:p>
            <a:pPr algn="ctr"/>
            <a:r>
              <a:rPr lang="ja-JP" altLang="en-US" sz="4800" dirty="0"/>
              <a:t>〇</a:t>
            </a:r>
            <a:r>
              <a:rPr lang="en-US" altLang="ja-JP" sz="4800" dirty="0"/>
              <a:t>OS</a:t>
            </a:r>
            <a:r>
              <a:rPr lang="ja-JP" altLang="en-US" sz="4800" dirty="0"/>
              <a:t>の役割のイメージ</a:t>
            </a:r>
            <a:endParaRPr lang="en-GB" sz="4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42324D-C04D-E74C-CEF1-EBBABF959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230" y="3603172"/>
            <a:ext cx="1815178" cy="2809204"/>
          </a:xfrm>
          <a:prstGeom prst="rect">
            <a:avLst/>
          </a:prstGeom>
        </p:spPr>
      </p:pic>
      <p:pic>
        <p:nvPicPr>
          <p:cNvPr id="7170" name="Picture 2" descr="プログラムのコードが表示されたコンピューターのイラスト">
            <a:extLst>
              <a:ext uri="{FF2B5EF4-FFF2-40B4-BE49-F238E27FC236}">
                <a16:creationId xmlns:a16="http://schemas.microsoft.com/office/drawing/2014/main" id="{2241F67E-E656-F889-07C9-F3E85B38A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6" y="2888526"/>
            <a:ext cx="3001601" cy="300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0C6A2C-0061-8A06-B0EF-B8CC180FA2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4798" y="2209800"/>
            <a:ext cx="2524861" cy="678726"/>
          </a:xfrm>
          <a:prstGeom prst="rect">
            <a:avLst/>
          </a:prstGeom>
        </p:spPr>
      </p:pic>
      <p:pic>
        <p:nvPicPr>
          <p:cNvPr id="7172" name="Picture 4" descr="eラーニングのイラスト（英語・女性）">
            <a:extLst>
              <a:ext uri="{FF2B5EF4-FFF2-40B4-BE49-F238E27FC236}">
                <a16:creationId xmlns:a16="http://schemas.microsoft.com/office/drawing/2014/main" id="{45F86509-26AB-F3F5-C44C-E733B6E25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386" y="2226702"/>
            <a:ext cx="2162624" cy="216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3EF880-C0CA-B806-65B0-6C6793436638}"/>
              </a:ext>
            </a:extLst>
          </p:cNvPr>
          <p:cNvSpPr txBox="1"/>
          <p:nvPr/>
        </p:nvSpPr>
        <p:spPr>
          <a:xfrm>
            <a:off x="4375383" y="2526179"/>
            <a:ext cx="3298371" cy="3046988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chemeClr val="bg2"/>
                </a:solidFill>
              </a:rPr>
              <a:t>OS</a:t>
            </a:r>
          </a:p>
          <a:p>
            <a:endParaRPr lang="en-US" sz="4800" dirty="0">
              <a:solidFill>
                <a:schemeClr val="bg2"/>
              </a:solidFill>
            </a:endParaRPr>
          </a:p>
          <a:p>
            <a:r>
              <a:rPr lang="ja-JP" altLang="en-US" sz="4800" dirty="0">
                <a:solidFill>
                  <a:schemeClr val="bg2"/>
                </a:solidFill>
              </a:rPr>
              <a:t>・</a:t>
            </a:r>
            <a:r>
              <a:rPr lang="en-US" altLang="ja-JP" sz="4800" dirty="0">
                <a:solidFill>
                  <a:schemeClr val="bg2"/>
                </a:solidFill>
              </a:rPr>
              <a:t>Windows</a:t>
            </a:r>
          </a:p>
          <a:p>
            <a:r>
              <a:rPr lang="ja-JP" altLang="en-US" sz="4800" dirty="0">
                <a:solidFill>
                  <a:schemeClr val="bg2"/>
                </a:solidFill>
              </a:rPr>
              <a:t>・</a:t>
            </a:r>
            <a:r>
              <a:rPr lang="en-US" altLang="ja-JP" sz="4800" dirty="0">
                <a:solidFill>
                  <a:schemeClr val="bg2"/>
                </a:solidFill>
              </a:rPr>
              <a:t>Mac</a:t>
            </a:r>
            <a:endParaRPr lang="en-GB" sz="4800" dirty="0">
              <a:solidFill>
                <a:schemeClr val="bg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DB3F5C-682A-65DD-4504-710BA5F67412}"/>
              </a:ext>
            </a:extLst>
          </p:cNvPr>
          <p:cNvSpPr txBox="1"/>
          <p:nvPr/>
        </p:nvSpPr>
        <p:spPr>
          <a:xfrm>
            <a:off x="140864" y="1207294"/>
            <a:ext cx="4049486" cy="5509200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bg2"/>
                </a:solidFill>
              </a:rPr>
              <a:t>ハードウェア</a:t>
            </a:r>
            <a:endParaRPr lang="en-GB" altLang="ja-JP" sz="4400" dirty="0">
              <a:solidFill>
                <a:schemeClr val="bg2"/>
              </a:solidFill>
            </a:endParaRPr>
          </a:p>
          <a:p>
            <a:endParaRPr lang="en-GB" sz="4400" dirty="0">
              <a:solidFill>
                <a:schemeClr val="bg2"/>
              </a:solidFill>
            </a:endParaRPr>
          </a:p>
          <a:p>
            <a:endParaRPr lang="en-GB" sz="4400" dirty="0">
              <a:solidFill>
                <a:schemeClr val="bg2"/>
              </a:solidFill>
            </a:endParaRPr>
          </a:p>
          <a:p>
            <a:endParaRPr lang="en-GB" sz="4400" dirty="0">
              <a:solidFill>
                <a:schemeClr val="bg2"/>
              </a:solidFill>
            </a:endParaRPr>
          </a:p>
          <a:p>
            <a:endParaRPr lang="en-GB" sz="4400" dirty="0">
              <a:solidFill>
                <a:schemeClr val="bg2"/>
              </a:solidFill>
            </a:endParaRPr>
          </a:p>
          <a:p>
            <a:endParaRPr lang="en-GB" sz="4400" dirty="0">
              <a:solidFill>
                <a:schemeClr val="bg2"/>
              </a:solidFill>
            </a:endParaRPr>
          </a:p>
          <a:p>
            <a:endParaRPr lang="en-GB" sz="4400" dirty="0">
              <a:solidFill>
                <a:schemeClr val="bg2"/>
              </a:solidFill>
            </a:endParaRPr>
          </a:p>
          <a:p>
            <a:endParaRPr lang="en-GB" sz="4400" dirty="0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90B078-8D48-EC43-D3DB-B53EC0EA07D2}"/>
              </a:ext>
            </a:extLst>
          </p:cNvPr>
          <p:cNvSpPr txBox="1"/>
          <p:nvPr/>
        </p:nvSpPr>
        <p:spPr>
          <a:xfrm>
            <a:off x="7950071" y="1136434"/>
            <a:ext cx="4049486" cy="5509200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bg2"/>
                </a:solidFill>
              </a:rPr>
              <a:t>ソフトウェア</a:t>
            </a:r>
            <a:endParaRPr lang="en-GB" altLang="ja-JP" sz="4400" dirty="0">
              <a:solidFill>
                <a:schemeClr val="bg2"/>
              </a:solidFill>
            </a:endParaRPr>
          </a:p>
          <a:p>
            <a:endParaRPr lang="en-GB" sz="4400" dirty="0">
              <a:solidFill>
                <a:schemeClr val="bg2"/>
              </a:solidFill>
            </a:endParaRPr>
          </a:p>
          <a:p>
            <a:endParaRPr lang="en-GB" sz="4400" dirty="0">
              <a:solidFill>
                <a:schemeClr val="bg2"/>
              </a:solidFill>
            </a:endParaRPr>
          </a:p>
          <a:p>
            <a:endParaRPr lang="en-GB" sz="4400" dirty="0">
              <a:solidFill>
                <a:schemeClr val="bg2"/>
              </a:solidFill>
            </a:endParaRPr>
          </a:p>
          <a:p>
            <a:endParaRPr lang="en-GB" sz="4400" dirty="0">
              <a:solidFill>
                <a:schemeClr val="bg2"/>
              </a:solidFill>
            </a:endParaRPr>
          </a:p>
          <a:p>
            <a:endParaRPr lang="en-GB" sz="4400" dirty="0">
              <a:solidFill>
                <a:schemeClr val="bg2"/>
              </a:solidFill>
            </a:endParaRPr>
          </a:p>
          <a:p>
            <a:endParaRPr lang="en-GB" sz="4400" dirty="0">
              <a:solidFill>
                <a:schemeClr val="bg2"/>
              </a:solidFill>
            </a:endParaRPr>
          </a:p>
          <a:p>
            <a:endParaRPr lang="en-GB" sz="4400" dirty="0">
              <a:solidFill>
                <a:schemeClr val="bg2"/>
              </a:solidFill>
            </a:endParaRPr>
          </a:p>
        </p:txBody>
      </p:sp>
      <p:sp>
        <p:nvSpPr>
          <p:cNvPr id="9" name="Arrow: Curved Down 8">
            <a:extLst>
              <a:ext uri="{FF2B5EF4-FFF2-40B4-BE49-F238E27FC236}">
                <a16:creationId xmlns:a16="http://schemas.microsoft.com/office/drawing/2014/main" id="{0A6A2C41-74C5-D094-24A4-66205F6971A2}"/>
              </a:ext>
            </a:extLst>
          </p:cNvPr>
          <p:cNvSpPr/>
          <p:nvPr/>
        </p:nvSpPr>
        <p:spPr>
          <a:xfrm flipV="1">
            <a:off x="2165607" y="5485388"/>
            <a:ext cx="2852707" cy="1105817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Arrow: Curved Down 9">
            <a:extLst>
              <a:ext uri="{FF2B5EF4-FFF2-40B4-BE49-F238E27FC236}">
                <a16:creationId xmlns:a16="http://schemas.microsoft.com/office/drawing/2014/main" id="{6C3E81C1-87AD-65C4-B5CF-0319EECDE1AC}"/>
              </a:ext>
            </a:extLst>
          </p:cNvPr>
          <p:cNvSpPr/>
          <p:nvPr/>
        </p:nvSpPr>
        <p:spPr>
          <a:xfrm flipV="1">
            <a:off x="6523717" y="5463036"/>
            <a:ext cx="2852707" cy="1105817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8A8838-62D0-80AD-1638-ECE4C677685E}"/>
              </a:ext>
            </a:extLst>
          </p:cNvPr>
          <p:cNvSpPr txBox="1"/>
          <p:nvPr/>
        </p:nvSpPr>
        <p:spPr>
          <a:xfrm>
            <a:off x="1659422" y="4631409"/>
            <a:ext cx="27540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solidFill>
                  <a:srgbClr val="C00000"/>
                </a:solidFill>
              </a:rPr>
              <a:t>①</a:t>
            </a:r>
            <a:r>
              <a:rPr lang="en-US" altLang="ja-JP" sz="4400" b="1" dirty="0">
                <a:solidFill>
                  <a:srgbClr val="C00000"/>
                </a:solidFill>
              </a:rPr>
              <a:t>PC</a:t>
            </a:r>
            <a:r>
              <a:rPr lang="ja-JP" altLang="en-US" sz="4400" b="1" dirty="0">
                <a:solidFill>
                  <a:srgbClr val="C00000"/>
                </a:solidFill>
              </a:rPr>
              <a:t>操作</a:t>
            </a:r>
            <a:endParaRPr lang="en-GB" sz="4400" b="1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F15D95-C9BB-9B99-F613-B7C3826F0FDA}"/>
              </a:ext>
            </a:extLst>
          </p:cNvPr>
          <p:cNvSpPr txBox="1"/>
          <p:nvPr/>
        </p:nvSpPr>
        <p:spPr>
          <a:xfrm>
            <a:off x="4428543" y="3354767"/>
            <a:ext cx="2989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C00000"/>
                </a:solidFill>
              </a:rPr>
              <a:t>②</a:t>
            </a:r>
            <a:r>
              <a:rPr lang="en-US" altLang="ja-JP" sz="3200" b="1" dirty="0">
                <a:solidFill>
                  <a:srgbClr val="C00000"/>
                </a:solidFill>
              </a:rPr>
              <a:t>PC</a:t>
            </a:r>
            <a:r>
              <a:rPr lang="ja-JP" altLang="en-US" sz="3200" b="1" dirty="0">
                <a:solidFill>
                  <a:srgbClr val="C00000"/>
                </a:solidFill>
              </a:rPr>
              <a:t>読み込む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257750-722E-DB21-C1FA-FDDEDD781274}"/>
              </a:ext>
            </a:extLst>
          </p:cNvPr>
          <p:cNvSpPr txBox="1"/>
          <p:nvPr/>
        </p:nvSpPr>
        <p:spPr>
          <a:xfrm>
            <a:off x="9193392" y="5858733"/>
            <a:ext cx="2989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C00000"/>
                </a:solidFill>
              </a:rPr>
              <a:t>③実行指示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0DC6FA-F633-E6A4-EBE0-9360376C6EBA}"/>
              </a:ext>
            </a:extLst>
          </p:cNvPr>
          <p:cNvSpPr txBox="1"/>
          <p:nvPr/>
        </p:nvSpPr>
        <p:spPr>
          <a:xfrm>
            <a:off x="4722681" y="1395441"/>
            <a:ext cx="2989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C00000"/>
                </a:solidFill>
              </a:rPr>
              <a:t>④実行結果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2FC78A-E4FD-5261-3C71-41E71055D10C}"/>
              </a:ext>
            </a:extLst>
          </p:cNvPr>
          <p:cNvSpPr txBox="1"/>
          <p:nvPr/>
        </p:nvSpPr>
        <p:spPr>
          <a:xfrm>
            <a:off x="192443" y="364003"/>
            <a:ext cx="2989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C00000"/>
                </a:solidFill>
              </a:rPr>
              <a:t>⑤表示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16" name="Arrow: Curved Down 15">
            <a:extLst>
              <a:ext uri="{FF2B5EF4-FFF2-40B4-BE49-F238E27FC236}">
                <a16:creationId xmlns:a16="http://schemas.microsoft.com/office/drawing/2014/main" id="{8283CCC4-E026-5519-F4B0-EA5A4B710214}"/>
              </a:ext>
            </a:extLst>
          </p:cNvPr>
          <p:cNvSpPr/>
          <p:nvPr/>
        </p:nvSpPr>
        <p:spPr>
          <a:xfrm flipH="1">
            <a:off x="2745122" y="1756719"/>
            <a:ext cx="2042199" cy="791923"/>
          </a:xfrm>
          <a:prstGeom prst="curvedDownArrow">
            <a:avLst>
              <a:gd name="adj1" fmla="val 25000"/>
              <a:gd name="adj2" fmla="val 50000"/>
              <a:gd name="adj3" fmla="val 4286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Arrow: Curved Down 16">
            <a:extLst>
              <a:ext uri="{FF2B5EF4-FFF2-40B4-BE49-F238E27FC236}">
                <a16:creationId xmlns:a16="http://schemas.microsoft.com/office/drawing/2014/main" id="{1F1BD286-6B1D-7284-336B-BD1F1D6A85BE}"/>
              </a:ext>
            </a:extLst>
          </p:cNvPr>
          <p:cNvSpPr/>
          <p:nvPr/>
        </p:nvSpPr>
        <p:spPr>
          <a:xfrm flipH="1">
            <a:off x="6472635" y="2146712"/>
            <a:ext cx="2042199" cy="791923"/>
          </a:xfrm>
          <a:prstGeom prst="curvedDownArrow">
            <a:avLst>
              <a:gd name="adj1" fmla="val 25000"/>
              <a:gd name="adj2" fmla="val 50000"/>
              <a:gd name="adj3" fmla="val 4286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58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E185B-BC81-48C7-EDDB-C6157B3E5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267107"/>
            <a:ext cx="11360800" cy="998119"/>
          </a:xfrm>
        </p:spPr>
        <p:txBody>
          <a:bodyPr>
            <a:normAutofit/>
          </a:bodyPr>
          <a:lstStyle/>
          <a:p>
            <a:pPr algn="ctr"/>
            <a:r>
              <a:rPr lang="ja-JP" altLang="en-US" sz="4800" dirty="0"/>
              <a:t>〇</a:t>
            </a:r>
            <a:r>
              <a:rPr lang="en-US" altLang="ja-JP" sz="4800" dirty="0"/>
              <a:t>OS</a:t>
            </a:r>
            <a:r>
              <a:rPr lang="ja-JP" altLang="en-US" sz="4800" dirty="0"/>
              <a:t>の種類</a:t>
            </a:r>
            <a:endParaRPr lang="en-GB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9D7F21-443E-8FE9-BB30-0EB8837AF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8942" y="1186543"/>
            <a:ext cx="9980257" cy="1099456"/>
          </a:xfrm>
        </p:spPr>
        <p:txBody>
          <a:bodyPr>
            <a:normAutofit/>
          </a:bodyPr>
          <a:lstStyle/>
          <a:p>
            <a:pPr marL="152396" indent="0">
              <a:buNone/>
            </a:pPr>
            <a:r>
              <a:rPr lang="en-US" altLang="ja-JP" sz="4800" dirty="0"/>
              <a:t>Windows</a:t>
            </a:r>
            <a:r>
              <a:rPr lang="ja-JP" altLang="en-US" sz="4800" dirty="0"/>
              <a:t>　　　　　</a:t>
            </a:r>
            <a:r>
              <a:rPr lang="en-US" altLang="ja-JP" sz="4800" dirty="0"/>
              <a:t>Mac</a:t>
            </a:r>
            <a:r>
              <a:rPr lang="ja-JP" altLang="en-US" sz="4800" dirty="0"/>
              <a:t>　</a:t>
            </a:r>
            <a:endParaRPr lang="en-GB" sz="4800" dirty="0"/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D687094A-CCDE-8B36-27DC-7C359482B050}"/>
              </a:ext>
            </a:extLst>
          </p:cNvPr>
          <p:cNvSpPr/>
          <p:nvPr/>
        </p:nvSpPr>
        <p:spPr>
          <a:xfrm>
            <a:off x="137044" y="4680858"/>
            <a:ext cx="8081672" cy="2002971"/>
          </a:xfrm>
          <a:prstGeom prst="wedgeRectCallout">
            <a:avLst>
              <a:gd name="adj1" fmla="val 67193"/>
              <a:gd name="adj2" fmla="val -44228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000" dirty="0">
                <a:solidFill>
                  <a:srgbClr val="C00000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好みの問題。</a:t>
            </a:r>
            <a:endParaRPr lang="en-GB" altLang="ja-JP" sz="4000" dirty="0">
              <a:solidFill>
                <a:srgbClr val="C00000"/>
              </a:solidFill>
              <a:latin typeface="Aharoni" panose="020F0502020204030204" pitchFamily="2" charset="-79"/>
              <a:cs typeface="Aharoni" panose="020F0502020204030204" pitchFamily="2" charset="-79"/>
            </a:endParaRPr>
          </a:p>
          <a:p>
            <a:r>
              <a:rPr lang="en-US" altLang="ja-JP" sz="4000" dirty="0">
                <a:solidFill>
                  <a:srgbClr val="C00000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Windows</a:t>
            </a:r>
            <a:r>
              <a:rPr lang="ja-JP" altLang="en-US" sz="4000" dirty="0">
                <a:solidFill>
                  <a:srgbClr val="C00000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のほうがシェア率が高い。</a:t>
            </a:r>
            <a:endParaRPr lang="en-GB" sz="4000" dirty="0">
              <a:solidFill>
                <a:srgbClr val="C00000"/>
              </a:solidFill>
              <a:latin typeface="Aharoni" panose="020F0502020204030204" pitchFamily="2" charset="-79"/>
              <a:cs typeface="Aharoni" panose="020F0502020204030204" pitchFamily="2" charset="-79"/>
            </a:endParaRPr>
          </a:p>
        </p:txBody>
      </p:sp>
      <p:pic>
        <p:nvPicPr>
          <p:cNvPr id="8194" name="Picture 2" descr="スタートメニューの構成と使い方｜スタートボタンはどこ？ | Windows PC 使い方ナビ">
            <a:extLst>
              <a:ext uri="{FF2B5EF4-FFF2-40B4-BE49-F238E27FC236}">
                <a16:creationId xmlns:a16="http://schemas.microsoft.com/office/drawing/2014/main" id="{9E0B6694-097B-C9BA-A7EF-735A0AAE4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35" y="2285999"/>
            <a:ext cx="4041321" cy="226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かじったリンゴのイラスト">
            <a:extLst>
              <a:ext uri="{FF2B5EF4-FFF2-40B4-BE49-F238E27FC236}">
                <a16:creationId xmlns:a16="http://schemas.microsoft.com/office/drawing/2014/main" id="{282D2F78-F9DA-0482-0B34-DFF2E7A6F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77" y="2285454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先生のイラスト（女性）">
            <a:extLst>
              <a:ext uri="{FF2B5EF4-FFF2-40B4-BE49-F238E27FC236}">
                <a16:creationId xmlns:a16="http://schemas.microsoft.com/office/drawing/2014/main" id="{E6CD42CE-D904-4859-8520-44B06595F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572" y="4169636"/>
            <a:ext cx="2212114" cy="221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81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BD1BC-6293-F232-9470-67C49C2C7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133102"/>
            <a:ext cx="11360800" cy="1019510"/>
          </a:xfrm>
        </p:spPr>
        <p:txBody>
          <a:bodyPr>
            <a:normAutofit/>
          </a:bodyPr>
          <a:lstStyle/>
          <a:p>
            <a:pPr algn="ctr"/>
            <a:r>
              <a:rPr lang="ja-JP" altLang="en-US" sz="4400" dirty="0"/>
              <a:t>〇</a:t>
            </a:r>
            <a:r>
              <a:rPr lang="en-GB" altLang="ja-JP" sz="4400" dirty="0"/>
              <a:t>keyword</a:t>
            </a:r>
            <a:endParaRPr lang="en-GB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7FB11-A3FE-0997-DB64-40D8ACAF5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152612"/>
            <a:ext cx="8090808" cy="5389702"/>
          </a:xfrm>
        </p:spPr>
        <p:txBody>
          <a:bodyPr>
            <a:normAutofit/>
          </a:bodyPr>
          <a:lstStyle/>
          <a:p>
            <a:pPr marL="152396" indent="0">
              <a:buNone/>
            </a:pPr>
            <a:r>
              <a:rPr lang="ja-JP" altLang="en-US" sz="3600" dirty="0"/>
              <a:t>ユーザがプログラムやデータを補助記憶装置に保存するときは（　　　　　　）という形式で、</a:t>
            </a:r>
            <a:endParaRPr lang="en-GB" altLang="ja-JP" sz="3600" dirty="0"/>
          </a:p>
          <a:p>
            <a:pPr marL="152396" indent="0">
              <a:buNone/>
            </a:pPr>
            <a:r>
              <a:rPr lang="ja-JP" altLang="en-US" sz="3600" dirty="0"/>
              <a:t>名前を付けて記録する。</a:t>
            </a:r>
            <a:endParaRPr lang="en-GB" altLang="ja-JP" sz="3600" dirty="0"/>
          </a:p>
          <a:p>
            <a:pPr marL="152396" indent="0">
              <a:buNone/>
            </a:pPr>
            <a:endParaRPr lang="en-GB" altLang="ja-JP" sz="3600" dirty="0"/>
          </a:p>
          <a:p>
            <a:pPr marL="152396" indent="0">
              <a:buNone/>
            </a:pPr>
            <a:r>
              <a:rPr lang="ja-JP" altLang="en-US" sz="3600" dirty="0"/>
              <a:t>ファイルを保存して入れるものを（　　　　　　　）</a:t>
            </a:r>
            <a:endParaRPr lang="en-GB" altLang="ja-JP" sz="3600" dirty="0"/>
          </a:p>
          <a:p>
            <a:pPr marL="152396" indent="0">
              <a:buNone/>
            </a:pPr>
            <a:r>
              <a:rPr lang="ja-JP" altLang="en-US" sz="3600" dirty="0"/>
              <a:t>または（　　　　　　　）という。</a:t>
            </a:r>
            <a:endParaRPr lang="en-GB" altLang="ja-JP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BA0A3C-3E40-BB65-81BF-1884BCDBFD10}"/>
              </a:ext>
            </a:extLst>
          </p:cNvPr>
          <p:cNvSpPr txBox="1"/>
          <p:nvPr/>
        </p:nvSpPr>
        <p:spPr>
          <a:xfrm>
            <a:off x="1240970" y="2367171"/>
            <a:ext cx="1970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C00000"/>
                </a:solidFill>
              </a:rPr>
              <a:t>ファイル</a:t>
            </a:r>
            <a:endParaRPr lang="en-GB" sz="4000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79E9F5-AB75-6B9A-D7E8-31F54B213242}"/>
              </a:ext>
            </a:extLst>
          </p:cNvPr>
          <p:cNvSpPr txBox="1"/>
          <p:nvPr/>
        </p:nvSpPr>
        <p:spPr>
          <a:xfrm>
            <a:off x="1344385" y="4997502"/>
            <a:ext cx="2122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C00000"/>
                </a:solidFill>
              </a:rPr>
              <a:t>フォルダ</a:t>
            </a:r>
            <a:endParaRPr lang="en-GB" sz="4000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99CD61-A5C5-C42B-D13D-B1372E9006D2}"/>
              </a:ext>
            </a:extLst>
          </p:cNvPr>
          <p:cNvSpPr txBox="1"/>
          <p:nvPr/>
        </p:nvSpPr>
        <p:spPr>
          <a:xfrm>
            <a:off x="2405743" y="5678331"/>
            <a:ext cx="3102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C00000"/>
                </a:solidFill>
              </a:rPr>
              <a:t>ディレクトリ</a:t>
            </a:r>
            <a:endParaRPr lang="en-GB" sz="4000" dirty="0">
              <a:solidFill>
                <a:srgbClr val="C00000"/>
              </a:solidFill>
            </a:endParaRPr>
          </a:p>
        </p:txBody>
      </p:sp>
      <p:pic>
        <p:nvPicPr>
          <p:cNvPr id="6146" name="Picture 2" descr="オンラインストレージのイラスト">
            <a:extLst>
              <a:ext uri="{FF2B5EF4-FFF2-40B4-BE49-F238E27FC236}">
                <a16:creationId xmlns:a16="http://schemas.microsoft.com/office/drawing/2014/main" id="{2B3B6D59-B98C-9A3A-345A-B0BD60F1D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665" y="2702378"/>
            <a:ext cx="2892878" cy="289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3A6D7E9F-76DA-C50F-3B9D-EC45A7D96E77}"/>
              </a:ext>
            </a:extLst>
          </p:cNvPr>
          <p:cNvSpPr/>
          <p:nvPr/>
        </p:nvSpPr>
        <p:spPr>
          <a:xfrm>
            <a:off x="9307285" y="4605881"/>
            <a:ext cx="2555083" cy="2119017"/>
          </a:xfrm>
          <a:prstGeom prst="wedgeRectCallout">
            <a:avLst>
              <a:gd name="adj1" fmla="val -52425"/>
              <a:gd name="adj2" fmla="val -58223"/>
            </a:avLst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8" name="Picture 4" descr="フォルダのイラスト">
            <a:extLst>
              <a:ext uri="{FF2B5EF4-FFF2-40B4-BE49-F238E27FC236}">
                <a16:creationId xmlns:a16="http://schemas.microsoft.com/office/drawing/2014/main" id="{B40485A9-39A7-2012-B73E-48AB21B09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971" y="4920341"/>
            <a:ext cx="1349830" cy="134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EDE233-DEFB-AFDF-0D23-881D6DE93A3A}"/>
              </a:ext>
            </a:extLst>
          </p:cNvPr>
          <p:cNvSpPr txBox="1"/>
          <p:nvPr/>
        </p:nvSpPr>
        <p:spPr>
          <a:xfrm>
            <a:off x="9786257" y="5342223"/>
            <a:ext cx="232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C00000"/>
                </a:solidFill>
              </a:rPr>
              <a:t>フォルダ</a:t>
            </a:r>
            <a:endParaRPr lang="en-GB" sz="3600" dirty="0">
              <a:solidFill>
                <a:srgbClr val="C00000"/>
              </a:solidFill>
            </a:endParaRP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FD974295-B183-D064-EABC-84BA428DA354}"/>
              </a:ext>
            </a:extLst>
          </p:cNvPr>
          <p:cNvSpPr/>
          <p:nvPr/>
        </p:nvSpPr>
        <p:spPr>
          <a:xfrm>
            <a:off x="8090808" y="407563"/>
            <a:ext cx="3771561" cy="1715151"/>
          </a:xfrm>
          <a:prstGeom prst="wedgeRectCallout">
            <a:avLst>
              <a:gd name="adj1" fmla="val -29454"/>
              <a:gd name="adj2" fmla="val 85017"/>
            </a:avLst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50" name="Picture 6" descr="いろいろなファイルアイコン（文字）">
            <a:extLst>
              <a:ext uri="{FF2B5EF4-FFF2-40B4-BE49-F238E27FC236}">
                <a16:creationId xmlns:a16="http://schemas.microsoft.com/office/drawing/2014/main" id="{50BD0AA1-3692-4941-D6E9-C7161F060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632" y="503588"/>
            <a:ext cx="1455965" cy="145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CB8098-A7D5-EA79-1E48-A54C68D03A46}"/>
              </a:ext>
            </a:extLst>
          </p:cNvPr>
          <p:cNvSpPr txBox="1"/>
          <p:nvPr/>
        </p:nvSpPr>
        <p:spPr>
          <a:xfrm>
            <a:off x="9975397" y="851437"/>
            <a:ext cx="1949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C00000"/>
                </a:solidFill>
              </a:rPr>
              <a:t>ファイル</a:t>
            </a:r>
            <a:endParaRPr lang="en-GB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23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/>
      <p:bldP spid="10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B3DBB7-2759-C594-A752-A426C8157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5021" y="1677875"/>
            <a:ext cx="10581610" cy="4744695"/>
          </a:xfrm>
          <a:prstGeom prst="rect">
            <a:avLst/>
          </a:prstGeom>
          <a:ln w="38100" cmpd="sng">
            <a:solidFill>
              <a:schemeClr val="accent1">
                <a:alpha val="95000"/>
              </a:schemeClr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9A2197-FD27-E515-919E-6799B8727A48}"/>
              </a:ext>
            </a:extLst>
          </p:cNvPr>
          <p:cNvSpPr txBox="1"/>
          <p:nvPr/>
        </p:nvSpPr>
        <p:spPr>
          <a:xfrm>
            <a:off x="707571" y="315687"/>
            <a:ext cx="5845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chemeClr val="bg2"/>
                </a:solidFill>
                <a:highlight>
                  <a:srgbClr val="FFFF00"/>
                </a:highlight>
              </a:rPr>
              <a:t>〇</a:t>
            </a:r>
            <a:r>
              <a:rPr lang="en-US" altLang="ja-JP" sz="4800" dirty="0">
                <a:solidFill>
                  <a:schemeClr val="bg2"/>
                </a:solidFill>
                <a:highlight>
                  <a:srgbClr val="FFFF00"/>
                </a:highlight>
              </a:rPr>
              <a:t>CPU</a:t>
            </a:r>
            <a:r>
              <a:rPr lang="ja-JP" altLang="en-US" sz="4800" dirty="0">
                <a:solidFill>
                  <a:schemeClr val="bg2"/>
                </a:solidFill>
                <a:highlight>
                  <a:srgbClr val="FFFF00"/>
                </a:highlight>
              </a:rPr>
              <a:t>の性能</a:t>
            </a:r>
            <a:endParaRPr lang="en-GB" sz="4800" dirty="0">
              <a:solidFill>
                <a:schemeClr val="bg2"/>
              </a:solidFill>
              <a:highlight>
                <a:srgbClr val="FFFF00"/>
              </a:highligh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312C0E-CD62-A176-B43D-52D2DFCD0EF5}"/>
              </a:ext>
            </a:extLst>
          </p:cNvPr>
          <p:cNvSpPr/>
          <p:nvPr/>
        </p:nvSpPr>
        <p:spPr>
          <a:xfrm>
            <a:off x="6183086" y="2220686"/>
            <a:ext cx="5103893" cy="1306285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18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B99FFE-5A7A-7B94-3AF1-FE3282248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256" y="859970"/>
            <a:ext cx="11051927" cy="59980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3E2B1A-AED7-4A4C-6F78-A256A9FFBC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9803" y="5539572"/>
            <a:ext cx="3372941" cy="91691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431748-CF29-56B9-B5DB-86ED6DF99102}"/>
              </a:ext>
            </a:extLst>
          </p:cNvPr>
          <p:cNvSpPr txBox="1"/>
          <p:nvPr/>
        </p:nvSpPr>
        <p:spPr>
          <a:xfrm>
            <a:off x="4637314" y="1861457"/>
            <a:ext cx="1077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solidFill>
                  <a:srgbClr val="C00000"/>
                </a:solidFill>
              </a:rPr>
              <a:t>CPU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8C815C-233A-35FB-82ED-BC2AC35115C0}"/>
              </a:ext>
            </a:extLst>
          </p:cNvPr>
          <p:cNvSpPr txBox="1"/>
          <p:nvPr/>
        </p:nvSpPr>
        <p:spPr>
          <a:xfrm>
            <a:off x="4747533" y="3016241"/>
            <a:ext cx="2306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C00000"/>
                </a:solidFill>
              </a:rPr>
              <a:t>メインメモリ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A6A2E9-8082-AC6F-5D15-F29AE4DA48F6}"/>
              </a:ext>
            </a:extLst>
          </p:cNvPr>
          <p:cNvSpPr txBox="1"/>
          <p:nvPr/>
        </p:nvSpPr>
        <p:spPr>
          <a:xfrm>
            <a:off x="948418" y="2446232"/>
            <a:ext cx="117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C00000"/>
                </a:solidFill>
              </a:rPr>
              <a:t>入力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EF6299-2EFD-6375-7741-55B371051374}"/>
              </a:ext>
            </a:extLst>
          </p:cNvPr>
          <p:cNvSpPr txBox="1"/>
          <p:nvPr/>
        </p:nvSpPr>
        <p:spPr>
          <a:xfrm>
            <a:off x="8878762" y="2446232"/>
            <a:ext cx="117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C00000"/>
                </a:solidFill>
              </a:rPr>
              <a:t>出力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B4F5DD-A651-A855-617C-2D2E26593829}"/>
              </a:ext>
            </a:extLst>
          </p:cNvPr>
          <p:cNvSpPr txBox="1"/>
          <p:nvPr/>
        </p:nvSpPr>
        <p:spPr>
          <a:xfrm>
            <a:off x="4747533" y="4568532"/>
            <a:ext cx="2416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C00000"/>
                </a:solidFill>
              </a:rPr>
              <a:t>ストレージ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3C4633D-E2A9-5345-C944-934DFF8A464D}"/>
              </a:ext>
            </a:extLst>
          </p:cNvPr>
          <p:cNvSpPr txBox="1">
            <a:spLocks/>
          </p:cNvSpPr>
          <p:nvPr/>
        </p:nvSpPr>
        <p:spPr>
          <a:xfrm>
            <a:off x="110509" y="204570"/>
            <a:ext cx="11580457" cy="1073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ja-JP" altLang="en-US" sz="4400" kern="0" dirty="0"/>
              <a:t>〇前回の復習：</a:t>
            </a:r>
            <a:r>
              <a:rPr lang="en-US" altLang="ja-JP" sz="4400" kern="0" dirty="0"/>
              <a:t>CPU</a:t>
            </a:r>
            <a:r>
              <a:rPr lang="ja-JP" altLang="en-US" sz="4400" kern="0" dirty="0"/>
              <a:t>とは・・・？</a:t>
            </a:r>
            <a:endParaRPr lang="en-GB" sz="4400" kern="0" dirty="0"/>
          </a:p>
        </p:txBody>
      </p:sp>
    </p:spTree>
    <p:extLst>
      <p:ext uri="{BB962C8B-B14F-4D97-AF65-F5344CB8AC3E}">
        <p14:creationId xmlns:p14="http://schemas.microsoft.com/office/powerpoint/2010/main" val="324271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1903A-8366-8BA7-81A2-01E214F3F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543" y="276310"/>
            <a:ext cx="10524543" cy="979714"/>
          </a:xfrm>
        </p:spPr>
        <p:txBody>
          <a:bodyPr>
            <a:normAutofit/>
          </a:bodyPr>
          <a:lstStyle/>
          <a:p>
            <a:r>
              <a:rPr lang="en-US" altLang="ja-JP" sz="4800" dirty="0">
                <a:latin typeface="Noto Serif JP SemiBold" panose="02020200000000000000" pitchFamily="18" charset="-128"/>
                <a:ea typeface="Noto Serif JP SemiBold" panose="02020200000000000000" pitchFamily="18" charset="-128"/>
              </a:rPr>
              <a:t>CPU</a:t>
            </a:r>
            <a:r>
              <a:rPr lang="ja-JP" altLang="en-US" sz="4800" dirty="0">
                <a:latin typeface="Noto Serif JP SemiBold" panose="02020200000000000000" pitchFamily="18" charset="-128"/>
                <a:ea typeface="Noto Serif JP SemiBold" panose="02020200000000000000" pitchFamily="18" charset="-128"/>
              </a:rPr>
              <a:t>とは？</a:t>
            </a:r>
            <a:endParaRPr lang="en-GB" sz="4800" dirty="0">
              <a:latin typeface="Noto Serif JP SemiBold" panose="02020200000000000000" pitchFamily="18" charset="-128"/>
              <a:ea typeface="Noto Serif JP SemiBold" panose="02020200000000000000" pitchFamily="18" charset="-128"/>
            </a:endParaRPr>
          </a:p>
        </p:txBody>
      </p:sp>
      <p:pic>
        <p:nvPicPr>
          <p:cNvPr id="1028" name="Picture 4" descr="脳のイラスト">
            <a:extLst>
              <a:ext uri="{FF2B5EF4-FFF2-40B4-BE49-F238E27FC236}">
                <a16:creationId xmlns:a16="http://schemas.microsoft.com/office/drawing/2014/main" id="{321D3CAE-7597-CB72-944B-92253AF8C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84" y="1939830"/>
            <a:ext cx="1545199" cy="154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前から見たノートパソコンのイラスト">
            <a:extLst>
              <a:ext uri="{FF2B5EF4-FFF2-40B4-BE49-F238E27FC236}">
                <a16:creationId xmlns:a16="http://schemas.microsoft.com/office/drawing/2014/main" id="{5A79425A-703A-AFAA-18BF-923926207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384" y="3967162"/>
            <a:ext cx="28575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0356F187-6EEA-BAB5-E5EF-8ABFC439495E}"/>
              </a:ext>
            </a:extLst>
          </p:cNvPr>
          <p:cNvSpPr/>
          <p:nvPr/>
        </p:nvSpPr>
        <p:spPr>
          <a:xfrm>
            <a:off x="108858" y="1738157"/>
            <a:ext cx="4190999" cy="1746872"/>
          </a:xfrm>
          <a:prstGeom prst="wedgeRectCallout">
            <a:avLst>
              <a:gd name="adj1" fmla="val -3882"/>
              <a:gd name="adj2" fmla="val 74469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89C86D-3760-7FF2-EDE0-3FFD7EA716DB}"/>
              </a:ext>
            </a:extLst>
          </p:cNvPr>
          <p:cNvSpPr txBox="1"/>
          <p:nvPr/>
        </p:nvSpPr>
        <p:spPr>
          <a:xfrm>
            <a:off x="2143909" y="2146990"/>
            <a:ext cx="2726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chemeClr val="bg2"/>
                </a:solidFill>
              </a:rPr>
              <a:t>脳みそ</a:t>
            </a:r>
            <a:endParaRPr lang="en-GB" sz="4800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4520BC-1BBE-EAA7-2A9E-2B2A5B2ACF7F}"/>
              </a:ext>
            </a:extLst>
          </p:cNvPr>
          <p:cNvSpPr txBox="1"/>
          <p:nvPr/>
        </p:nvSpPr>
        <p:spPr>
          <a:xfrm>
            <a:off x="4408714" y="1256024"/>
            <a:ext cx="767442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chemeClr val="bg2"/>
                </a:solidFill>
              </a:rPr>
              <a:t>PC</a:t>
            </a:r>
            <a:r>
              <a:rPr lang="ja-JP" altLang="en-US" sz="4800" dirty="0">
                <a:solidFill>
                  <a:schemeClr val="bg2"/>
                </a:solidFill>
              </a:rPr>
              <a:t>用の</a:t>
            </a:r>
            <a:r>
              <a:rPr lang="en-US" altLang="ja-JP" sz="4800" dirty="0">
                <a:solidFill>
                  <a:schemeClr val="bg2"/>
                </a:solidFill>
              </a:rPr>
              <a:t>CPU</a:t>
            </a:r>
            <a:r>
              <a:rPr lang="ja-JP" altLang="en-US" sz="4800" dirty="0">
                <a:solidFill>
                  <a:schemeClr val="bg2"/>
                </a:solidFill>
              </a:rPr>
              <a:t>は</a:t>
            </a:r>
            <a:endParaRPr lang="en-GB" altLang="ja-JP" sz="4800" dirty="0">
              <a:solidFill>
                <a:schemeClr val="bg2"/>
              </a:solidFill>
            </a:endParaRPr>
          </a:p>
          <a:p>
            <a:endParaRPr lang="en-GB" altLang="ja-JP" sz="4800" dirty="0">
              <a:solidFill>
                <a:schemeClr val="bg2"/>
              </a:solidFill>
            </a:endParaRPr>
          </a:p>
          <a:p>
            <a:r>
              <a:rPr lang="ja-JP" altLang="en-US" sz="4800" dirty="0">
                <a:solidFill>
                  <a:schemeClr val="bg2"/>
                </a:solidFill>
              </a:rPr>
              <a:t>①</a:t>
            </a:r>
            <a:r>
              <a:rPr lang="en-GB" altLang="ja-JP" sz="4800" dirty="0">
                <a:solidFill>
                  <a:srgbClr val="C00000"/>
                </a:solidFill>
              </a:rPr>
              <a:t>Intel</a:t>
            </a:r>
            <a:r>
              <a:rPr lang="ja-JP" altLang="en-US" sz="4800" dirty="0">
                <a:solidFill>
                  <a:srgbClr val="C00000"/>
                </a:solidFill>
              </a:rPr>
              <a:t>（インテル）</a:t>
            </a:r>
            <a:endParaRPr lang="en-GB" sz="4800" dirty="0">
              <a:solidFill>
                <a:srgbClr val="C00000"/>
              </a:solidFill>
            </a:endParaRPr>
          </a:p>
          <a:p>
            <a:r>
              <a:rPr lang="ja-JP" altLang="en-US" sz="4800" dirty="0">
                <a:solidFill>
                  <a:schemeClr val="bg2"/>
                </a:solidFill>
              </a:rPr>
              <a:t>②</a:t>
            </a:r>
            <a:r>
              <a:rPr lang="en-US" altLang="ja-JP" sz="4800" dirty="0">
                <a:solidFill>
                  <a:srgbClr val="C00000"/>
                </a:solidFill>
              </a:rPr>
              <a:t>AMD</a:t>
            </a:r>
            <a:endParaRPr lang="en-GB" altLang="ja-JP" sz="4800" dirty="0">
              <a:solidFill>
                <a:srgbClr val="C00000"/>
              </a:solidFill>
            </a:endParaRPr>
          </a:p>
          <a:p>
            <a:r>
              <a:rPr lang="ja-JP" altLang="en-US" sz="4800" dirty="0">
                <a:solidFill>
                  <a:schemeClr val="bg2"/>
                </a:solidFill>
              </a:rPr>
              <a:t>　</a:t>
            </a:r>
            <a:r>
              <a:rPr lang="en-GB" altLang="ja-JP" sz="3600" dirty="0">
                <a:solidFill>
                  <a:schemeClr val="bg2"/>
                </a:solidFill>
              </a:rPr>
              <a:t>(</a:t>
            </a:r>
            <a:r>
              <a:rPr lang="en-GB" sz="3200" dirty="0">
                <a:solidFill>
                  <a:schemeClr val="bg2"/>
                </a:solidFill>
              </a:rPr>
              <a:t>Advanced Micro Devices</a:t>
            </a:r>
            <a:r>
              <a:rPr lang="en-GB" sz="4000" dirty="0">
                <a:solidFill>
                  <a:schemeClr val="bg2"/>
                </a:solidFill>
              </a:rPr>
              <a:t>)</a:t>
            </a:r>
          </a:p>
          <a:p>
            <a:endParaRPr lang="en-GB" sz="4000" dirty="0">
              <a:solidFill>
                <a:schemeClr val="bg2"/>
              </a:solidFill>
            </a:endParaRPr>
          </a:p>
          <a:p>
            <a:r>
              <a:rPr lang="ja-JP" altLang="en-US" sz="3200" dirty="0">
                <a:solidFill>
                  <a:schemeClr val="bg2"/>
                </a:solidFill>
              </a:rPr>
              <a:t>という２つの会社が独占製造している！</a:t>
            </a:r>
            <a:endParaRPr lang="en-GB" sz="3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168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B8AC50-668B-1BA4-153A-6EFDAFAC5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14" y="147052"/>
            <a:ext cx="11460714" cy="974176"/>
          </a:xfrm>
        </p:spPr>
        <p:txBody>
          <a:bodyPr>
            <a:normAutofit/>
          </a:bodyPr>
          <a:lstStyle/>
          <a:p>
            <a:r>
              <a:rPr lang="ja-JP" altLang="en-US" sz="4000" dirty="0"/>
              <a:t>〇</a:t>
            </a:r>
            <a:r>
              <a:rPr lang="en-US" altLang="ja-JP" sz="4000" dirty="0"/>
              <a:t>CPU</a:t>
            </a:r>
            <a:r>
              <a:rPr lang="ja-JP" altLang="en-US" sz="4000" dirty="0"/>
              <a:t>についてもっと詳しく見ていこう！</a:t>
            </a:r>
            <a:endParaRPr lang="en-GB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93679F-FCC2-440C-1D48-DA2D9A81F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14" y="1033824"/>
            <a:ext cx="8531059" cy="5541148"/>
          </a:xfrm>
          <a:prstGeom prst="rect">
            <a:avLst/>
          </a:prstGeom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D74C0CD3-CCA3-64C5-ACB0-5D570036DDF8}"/>
              </a:ext>
            </a:extLst>
          </p:cNvPr>
          <p:cNvSpPr/>
          <p:nvPr/>
        </p:nvSpPr>
        <p:spPr>
          <a:xfrm>
            <a:off x="9296399" y="1992086"/>
            <a:ext cx="446314" cy="4397829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0FE1EA-D6B5-9F0E-47C2-BD0BF1754AAA}"/>
              </a:ext>
            </a:extLst>
          </p:cNvPr>
          <p:cNvSpPr txBox="1"/>
          <p:nvPr/>
        </p:nvSpPr>
        <p:spPr>
          <a:xfrm>
            <a:off x="8784771" y="910717"/>
            <a:ext cx="1469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C00000"/>
                </a:solidFill>
              </a:rPr>
              <a:t>速い</a:t>
            </a:r>
            <a:endParaRPr lang="en-GB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62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6"/>
          <p:cNvSpPr txBox="1">
            <a:spLocks noGrp="1"/>
          </p:cNvSpPr>
          <p:nvPr>
            <p:ph type="title"/>
          </p:nvPr>
        </p:nvSpPr>
        <p:spPr>
          <a:xfrm>
            <a:off x="415600" y="353133"/>
            <a:ext cx="11360800" cy="100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algn="ctr"/>
            <a:r>
              <a:rPr lang="ja" altLang="en-US" sz="4933"/>
              <a:t>～本時の流れ～</a:t>
            </a:r>
            <a:endParaRPr sz="4933"/>
          </a:p>
        </p:txBody>
      </p:sp>
      <p:sp>
        <p:nvSpPr>
          <p:cNvPr id="111" name="Google Shape;111;p26"/>
          <p:cNvSpPr txBox="1">
            <a:spLocks noGrp="1"/>
          </p:cNvSpPr>
          <p:nvPr>
            <p:ph type="body" idx="1"/>
          </p:nvPr>
        </p:nvSpPr>
        <p:spPr>
          <a:xfrm>
            <a:off x="415600" y="1446261"/>
            <a:ext cx="11558686" cy="51940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ja" sz="4400" dirty="0"/>
              <a:t>1.</a:t>
            </a:r>
            <a:r>
              <a:rPr lang="ja-JP" altLang="en-US" sz="4400" dirty="0"/>
              <a:t>小テスト</a:t>
            </a:r>
            <a:r>
              <a:rPr lang="en-US" altLang="ja" sz="4400" dirty="0"/>
              <a:t>(5min)</a:t>
            </a:r>
            <a:endParaRPr sz="4400" dirty="0"/>
          </a:p>
          <a:p>
            <a:pPr marL="0" indent="0">
              <a:spcBef>
                <a:spcPts val="1600"/>
              </a:spcBef>
              <a:buNone/>
            </a:pPr>
            <a:r>
              <a:rPr lang="en-US" altLang="ja" sz="4400" dirty="0"/>
              <a:t>2.</a:t>
            </a:r>
            <a:r>
              <a:rPr lang="ja-JP" altLang="en-US" sz="4400" dirty="0"/>
              <a:t>「自分に合ったコンピュータを</a:t>
            </a:r>
            <a:endParaRPr lang="en-GB" altLang="ja-JP" sz="4400" dirty="0"/>
          </a:p>
          <a:p>
            <a:pPr marL="0" indent="0">
              <a:spcBef>
                <a:spcPts val="1600"/>
              </a:spcBef>
              <a:buNone/>
            </a:pPr>
            <a:r>
              <a:rPr lang="ja-JP" altLang="en-US" sz="4400" dirty="0"/>
              <a:t>　　　　　　　　　購入するには？」</a:t>
            </a:r>
            <a:r>
              <a:rPr lang="en-US" altLang="ja" sz="4400" dirty="0"/>
              <a:t>(</a:t>
            </a:r>
            <a:r>
              <a:rPr lang="en-GB" altLang="ja" sz="4400" dirty="0"/>
              <a:t>15</a:t>
            </a:r>
            <a:r>
              <a:rPr lang="en-US" altLang="ja" sz="4400" dirty="0"/>
              <a:t>min)</a:t>
            </a:r>
            <a:endParaRPr sz="4400" dirty="0"/>
          </a:p>
          <a:p>
            <a:pPr marL="0" indent="0">
              <a:spcBef>
                <a:spcPts val="1600"/>
              </a:spcBef>
              <a:buNone/>
            </a:pPr>
            <a:r>
              <a:rPr lang="en-US" altLang="ja" sz="4400" dirty="0"/>
              <a:t>3.</a:t>
            </a:r>
            <a:r>
              <a:rPr lang="ja-JP" altLang="en-US" sz="4400" dirty="0"/>
              <a:t>　アイスブレイク</a:t>
            </a:r>
            <a:r>
              <a:rPr lang="en-US" altLang="ja" sz="4400" dirty="0"/>
              <a:t>(</a:t>
            </a:r>
            <a:r>
              <a:rPr lang="en-GB" altLang="ja-JP" sz="4400" dirty="0"/>
              <a:t>5</a:t>
            </a:r>
            <a:r>
              <a:rPr lang="en-US" altLang="ja" sz="4400" dirty="0"/>
              <a:t>min)</a:t>
            </a:r>
            <a:endParaRPr sz="4400" dirty="0"/>
          </a:p>
          <a:p>
            <a:pPr marL="0" indent="0">
              <a:spcBef>
                <a:spcPts val="1600"/>
              </a:spcBef>
              <a:buNone/>
            </a:pPr>
            <a:r>
              <a:rPr lang="en-US" altLang="ja" sz="4400" dirty="0"/>
              <a:t>4.</a:t>
            </a:r>
            <a:r>
              <a:rPr lang="ja-JP" altLang="en-US" sz="4400" dirty="0"/>
              <a:t>「２」のつづき </a:t>
            </a:r>
            <a:endParaRPr lang="en-GB" altLang="ja-JP" sz="4400" dirty="0"/>
          </a:p>
          <a:p>
            <a:pPr marL="0" indent="0">
              <a:spcBef>
                <a:spcPts val="1600"/>
              </a:spcBef>
              <a:buNone/>
            </a:pPr>
            <a:r>
              <a:rPr lang="en-GB" sz="4400" dirty="0"/>
              <a:t>5.</a:t>
            </a:r>
            <a:r>
              <a:rPr lang="ja-JP" altLang="en-US" sz="4400" dirty="0"/>
              <a:t>まとめ・振り返りシート</a:t>
            </a:r>
            <a:r>
              <a:rPr lang="en-GB" altLang="ja-JP" sz="4400" dirty="0"/>
              <a:t>(5min)</a:t>
            </a:r>
            <a:endParaRPr sz="4400"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sz="4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9BA522-2EFD-F77C-B598-8DB61D55B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8009"/>
            <a:ext cx="7598229" cy="4935250"/>
          </a:xfrm>
          <a:prstGeom prst="rect">
            <a:avLst/>
          </a:prstGeom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B7C2C5FD-3614-3DE5-609F-50D0AA74ABE3}"/>
              </a:ext>
            </a:extLst>
          </p:cNvPr>
          <p:cNvSpPr/>
          <p:nvPr/>
        </p:nvSpPr>
        <p:spPr>
          <a:xfrm>
            <a:off x="6988629" y="4953000"/>
            <a:ext cx="4430486" cy="925285"/>
          </a:xfrm>
          <a:prstGeom prst="wedgeRectCallout">
            <a:avLst>
              <a:gd name="adj1" fmla="val -66779"/>
              <a:gd name="adj2" fmla="val -1092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bg2"/>
                </a:solidFill>
              </a:rPr>
              <a:t>文書・表を作成する</a:t>
            </a:r>
            <a:endParaRPr lang="en-GB" sz="2800" dirty="0">
              <a:solidFill>
                <a:schemeClr val="bg2"/>
              </a:solidFill>
            </a:endParaRP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998E0C11-C2AC-509E-FAFD-F6CEE3F83A8E}"/>
              </a:ext>
            </a:extLst>
          </p:cNvPr>
          <p:cNvSpPr/>
          <p:nvPr/>
        </p:nvSpPr>
        <p:spPr>
          <a:xfrm>
            <a:off x="6814456" y="3385458"/>
            <a:ext cx="5159830" cy="925285"/>
          </a:xfrm>
          <a:prstGeom prst="wedgeRectCallout">
            <a:avLst>
              <a:gd name="adj1" fmla="val -66779"/>
              <a:gd name="adj2" fmla="val -1092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bg2"/>
                </a:solidFill>
              </a:rPr>
              <a:t>目的が決まっていなくて</a:t>
            </a:r>
            <a:endParaRPr lang="en-GB" altLang="ja-JP" sz="2800" dirty="0">
              <a:solidFill>
                <a:schemeClr val="bg2"/>
              </a:solidFill>
            </a:endParaRPr>
          </a:p>
          <a:p>
            <a:pPr algn="ctr"/>
            <a:r>
              <a:rPr lang="ja-JP" altLang="en-US" sz="2800" dirty="0">
                <a:solidFill>
                  <a:schemeClr val="bg2"/>
                </a:solidFill>
              </a:rPr>
              <a:t>迷っている場合</a:t>
            </a:r>
            <a:endParaRPr lang="en-GB" sz="2800" dirty="0">
              <a:solidFill>
                <a:schemeClr val="bg2"/>
              </a:solidFill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30C19F0F-B4AE-0BF7-5EB2-78E25F8F2355}"/>
              </a:ext>
            </a:extLst>
          </p:cNvPr>
          <p:cNvSpPr/>
          <p:nvPr/>
        </p:nvSpPr>
        <p:spPr>
          <a:xfrm>
            <a:off x="7320644" y="235165"/>
            <a:ext cx="4680857" cy="1204311"/>
          </a:xfrm>
          <a:prstGeom prst="wedgeRectCallout">
            <a:avLst>
              <a:gd name="adj1" fmla="val -58026"/>
              <a:gd name="adj2" fmla="val 34656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bg2"/>
                </a:solidFill>
              </a:rPr>
              <a:t>プロのゲーマ・</a:t>
            </a:r>
            <a:endParaRPr lang="en-GB" altLang="ja-JP" sz="2800" dirty="0">
              <a:solidFill>
                <a:schemeClr val="bg2"/>
              </a:solidFill>
            </a:endParaRPr>
          </a:p>
          <a:p>
            <a:pPr algn="ctr"/>
            <a:r>
              <a:rPr lang="ja-JP" altLang="en-US" sz="2800" dirty="0">
                <a:solidFill>
                  <a:schemeClr val="bg2"/>
                </a:solidFill>
              </a:rPr>
              <a:t>高度な動画編集</a:t>
            </a:r>
            <a:endParaRPr lang="en-GB" sz="2800" dirty="0">
              <a:solidFill>
                <a:schemeClr val="bg2"/>
              </a:solidFill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61B3A918-5A52-3B84-B7DB-354B6DE1F328}"/>
              </a:ext>
            </a:extLst>
          </p:cNvPr>
          <p:cNvSpPr/>
          <p:nvPr/>
        </p:nvSpPr>
        <p:spPr>
          <a:xfrm>
            <a:off x="6988629" y="2081733"/>
            <a:ext cx="4735286" cy="925285"/>
          </a:xfrm>
          <a:prstGeom prst="wedgeRectCallout">
            <a:avLst>
              <a:gd name="adj1" fmla="val -66779"/>
              <a:gd name="adj2" fmla="val -1092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bg2"/>
                </a:solidFill>
              </a:rPr>
              <a:t>動画の編集をしたい場合</a:t>
            </a:r>
            <a:endParaRPr lang="en-GB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43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65AC0-2EE8-E5A3-20C4-33F5A03C2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00" y="142471"/>
            <a:ext cx="11274000" cy="2252800"/>
          </a:xfrm>
        </p:spPr>
        <p:txBody>
          <a:bodyPr>
            <a:normAutofit/>
          </a:bodyPr>
          <a:lstStyle/>
          <a:p>
            <a:r>
              <a:rPr lang="en-US" altLang="ja-JP" sz="4400" dirty="0"/>
              <a:t>CPU</a:t>
            </a:r>
            <a:r>
              <a:rPr lang="ja-JP" altLang="en-US" sz="4400" dirty="0"/>
              <a:t>はこのように説明されることが多いが、これが落とし穴</a:t>
            </a:r>
            <a:r>
              <a:rPr lang="en-US" altLang="ja-JP" sz="4400" dirty="0"/>
              <a:t>…</a:t>
            </a:r>
            <a:endParaRPr lang="en-GB" sz="4400" dirty="0"/>
          </a:p>
        </p:txBody>
      </p:sp>
      <p:pic>
        <p:nvPicPr>
          <p:cNvPr id="1028" name="Picture 4" descr="ムンクの叫びはどんな絵？作品の特徴や見どころをわかりやすく解説！ | イロハニアート">
            <a:extLst>
              <a:ext uri="{FF2B5EF4-FFF2-40B4-BE49-F238E27FC236}">
                <a16:creationId xmlns:a16="http://schemas.microsoft.com/office/drawing/2014/main" id="{AC97A172-FCD5-BC54-1792-46E9AC512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484" y="2395271"/>
            <a:ext cx="6706287" cy="446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6EAC7D-1A67-A498-1385-235CBC2FFE34}"/>
              </a:ext>
            </a:extLst>
          </p:cNvPr>
          <p:cNvSpPr txBox="1"/>
          <p:nvPr/>
        </p:nvSpPr>
        <p:spPr>
          <a:xfrm>
            <a:off x="140827" y="2687643"/>
            <a:ext cx="487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C00000"/>
                </a:solidFill>
              </a:rPr>
              <a:t>重要なのは</a:t>
            </a:r>
            <a:endParaRPr lang="en-GB" altLang="ja-JP" sz="4000" dirty="0">
              <a:solidFill>
                <a:srgbClr val="C00000"/>
              </a:solidFill>
            </a:endParaRPr>
          </a:p>
          <a:p>
            <a:r>
              <a:rPr lang="ja-JP" altLang="en-US" sz="4000" dirty="0">
                <a:solidFill>
                  <a:srgbClr val="C00000"/>
                </a:solidFill>
              </a:rPr>
              <a:t>その後ろの数字！</a:t>
            </a:r>
            <a:endParaRPr lang="en-GB" altLang="ja-JP" sz="4000" dirty="0">
              <a:solidFill>
                <a:srgbClr val="C00000"/>
              </a:solidFill>
            </a:endParaRPr>
          </a:p>
          <a:p>
            <a:r>
              <a:rPr lang="en-GB" sz="4000" dirty="0">
                <a:solidFill>
                  <a:srgbClr val="C00000"/>
                </a:solidFill>
              </a:rPr>
              <a:t>(Pass Mark)</a:t>
            </a:r>
          </a:p>
        </p:txBody>
      </p:sp>
    </p:spTree>
    <p:extLst>
      <p:ext uri="{BB962C8B-B14F-4D97-AF65-F5344CB8AC3E}">
        <p14:creationId xmlns:p14="http://schemas.microsoft.com/office/powerpoint/2010/main" val="361241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C24A7-4FC8-7A39-E14E-30C8FE564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086" y="157938"/>
            <a:ext cx="11360800" cy="763600"/>
          </a:xfrm>
        </p:spPr>
        <p:txBody>
          <a:bodyPr>
            <a:noAutofit/>
          </a:bodyPr>
          <a:lstStyle/>
          <a:p>
            <a:r>
              <a:rPr lang="en-US" altLang="ja-JP" sz="5400" dirty="0"/>
              <a:t>Intel</a:t>
            </a:r>
            <a:r>
              <a:rPr lang="ja-JP" altLang="en-US" sz="5400" dirty="0"/>
              <a:t>の</a:t>
            </a:r>
            <a:r>
              <a:rPr lang="en-US" altLang="ja-JP" sz="5400" dirty="0"/>
              <a:t>CPU</a:t>
            </a:r>
            <a:r>
              <a:rPr lang="ja-JP" altLang="en-US" sz="5400" dirty="0"/>
              <a:t>☟</a:t>
            </a:r>
            <a:endParaRPr lang="en-GB" sz="5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5F325D-8051-EA0F-6772-FCD2FFDDA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57" y="1190160"/>
            <a:ext cx="10689771" cy="44776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3DB929-124C-7943-68AC-36B3F2EBCF17}"/>
              </a:ext>
            </a:extLst>
          </p:cNvPr>
          <p:cNvSpPr txBox="1"/>
          <p:nvPr/>
        </p:nvSpPr>
        <p:spPr>
          <a:xfrm>
            <a:off x="274086" y="5787618"/>
            <a:ext cx="11743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bg2"/>
                </a:solidFill>
              </a:rPr>
              <a:t>参考資料：</a:t>
            </a:r>
            <a:r>
              <a:rPr lang="en-GB" altLang="ja-JP" dirty="0">
                <a:solidFill>
                  <a:schemeClr val="bg2"/>
                </a:solidFill>
              </a:rPr>
              <a:t>https://www.dospara.co.jp/5info/cts_lp_intel_cpu.html?srsltid=AfmBOoqWIBfj5OTcjxq_fcBFpR6agMCO8NEV7gLipVfe_mwGvBqYeUNn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D95CF6-A76C-7A95-3AFE-B78F63026A57}"/>
              </a:ext>
            </a:extLst>
          </p:cNvPr>
          <p:cNvSpPr txBox="1"/>
          <p:nvPr/>
        </p:nvSpPr>
        <p:spPr>
          <a:xfrm>
            <a:off x="1556657" y="3897086"/>
            <a:ext cx="751114" cy="47897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78E272-F5A6-701F-6091-BE58760C46D4}"/>
              </a:ext>
            </a:extLst>
          </p:cNvPr>
          <p:cNvSpPr txBox="1"/>
          <p:nvPr/>
        </p:nvSpPr>
        <p:spPr>
          <a:xfrm>
            <a:off x="4049486" y="3973286"/>
            <a:ext cx="674914" cy="47897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2DCE73-F9C6-148D-7073-553D2FA991AB}"/>
              </a:ext>
            </a:extLst>
          </p:cNvPr>
          <p:cNvSpPr txBox="1"/>
          <p:nvPr/>
        </p:nvSpPr>
        <p:spPr>
          <a:xfrm>
            <a:off x="5808500" y="3973286"/>
            <a:ext cx="755586" cy="47897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F1FEC0-5D3C-BE35-8FAA-B0171CA55975}"/>
              </a:ext>
            </a:extLst>
          </p:cNvPr>
          <p:cNvSpPr txBox="1"/>
          <p:nvPr/>
        </p:nvSpPr>
        <p:spPr>
          <a:xfrm>
            <a:off x="8022772" y="3897086"/>
            <a:ext cx="674914" cy="47897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E3554E-BAF7-BB5D-198D-BCB340CE0A75}"/>
              </a:ext>
            </a:extLst>
          </p:cNvPr>
          <p:cNvSpPr txBox="1"/>
          <p:nvPr/>
        </p:nvSpPr>
        <p:spPr>
          <a:xfrm>
            <a:off x="10156371" y="3897086"/>
            <a:ext cx="783771" cy="47897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194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30BF2D3B-ECC4-8DD4-3C30-9E3E786BC38F}"/>
              </a:ext>
            </a:extLst>
          </p:cNvPr>
          <p:cNvSpPr/>
          <p:nvPr/>
        </p:nvSpPr>
        <p:spPr>
          <a:xfrm>
            <a:off x="478971" y="239487"/>
            <a:ext cx="6879771" cy="1654628"/>
          </a:xfrm>
          <a:prstGeom prst="wedgeRectCallout">
            <a:avLst>
              <a:gd name="adj1" fmla="val 61927"/>
              <a:gd name="adj2" fmla="val 35005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ja-JP" altLang="en-US" sz="3600" dirty="0"/>
              <a:t>でも、色々あって分からない。。。</a:t>
            </a:r>
            <a:endParaRPr lang="en-GB" sz="3600" dirty="0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87FC4C56-AE94-AA66-626B-C250AACDC8BB}"/>
              </a:ext>
            </a:extLst>
          </p:cNvPr>
          <p:cNvSpPr/>
          <p:nvPr/>
        </p:nvSpPr>
        <p:spPr>
          <a:xfrm>
            <a:off x="4278084" y="3167744"/>
            <a:ext cx="7086602" cy="1654628"/>
          </a:xfrm>
          <a:prstGeom prst="wedgeRectCallout">
            <a:avLst>
              <a:gd name="adj1" fmla="val -57994"/>
              <a:gd name="adj2" fmla="val 21847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altLang="ja-JP" sz="3200" dirty="0"/>
              <a:t>Intel</a:t>
            </a:r>
            <a:r>
              <a:rPr lang="ja-JP" altLang="en-US" sz="3200" dirty="0"/>
              <a:t>だけじゃなくて、</a:t>
            </a:r>
            <a:r>
              <a:rPr lang="en-US" altLang="ja-JP" sz="3200" dirty="0"/>
              <a:t>AMD</a:t>
            </a:r>
            <a:r>
              <a:rPr lang="ja-JP" altLang="en-US" sz="3200" dirty="0"/>
              <a:t>製品もある。</a:t>
            </a:r>
            <a:endParaRPr lang="en-GB" sz="3200" dirty="0"/>
          </a:p>
        </p:txBody>
      </p:sp>
      <p:pic>
        <p:nvPicPr>
          <p:cNvPr id="2050" name="Picture 2" descr="絶望のイラスト（女性）">
            <a:extLst>
              <a:ext uri="{FF2B5EF4-FFF2-40B4-BE49-F238E27FC236}">
                <a16:creationId xmlns:a16="http://schemas.microsoft.com/office/drawing/2014/main" id="{19886A1C-B681-9217-5C77-8A3FF6059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544" y="427264"/>
            <a:ext cx="2468335" cy="246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9134AA68-AD76-4D8D-9921-9DAEA7165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3510548"/>
            <a:ext cx="2903311" cy="290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86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D92153-FBCF-8D7D-64C1-AF6689C7A6E5}"/>
              </a:ext>
            </a:extLst>
          </p:cNvPr>
          <p:cNvSpPr txBox="1"/>
          <p:nvPr/>
        </p:nvSpPr>
        <p:spPr>
          <a:xfrm>
            <a:off x="250371" y="178007"/>
            <a:ext cx="10069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chemeClr val="bg2"/>
                </a:solidFill>
              </a:rPr>
              <a:t>こちらのサイトを参考にＣＰＵを選ぼう☟</a:t>
            </a:r>
            <a:endParaRPr lang="en-GB" sz="4000" dirty="0">
              <a:solidFill>
                <a:schemeClr val="bg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148F75-075E-D0A6-EC62-DDB59ECB90D7}"/>
              </a:ext>
            </a:extLst>
          </p:cNvPr>
          <p:cNvSpPr txBox="1"/>
          <p:nvPr/>
        </p:nvSpPr>
        <p:spPr>
          <a:xfrm>
            <a:off x="250371" y="6138447"/>
            <a:ext cx="9949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bg2"/>
                </a:solidFill>
              </a:rPr>
              <a:t>引用参考資料⇒</a:t>
            </a:r>
            <a:r>
              <a:rPr lang="en-GB" sz="3200" dirty="0">
                <a:solidFill>
                  <a:schemeClr val="bg2"/>
                </a:solidFill>
              </a:rPr>
              <a:t>https://pcrecommend.com/cpu/</a:t>
            </a:r>
            <a:endParaRPr lang="en-GB" sz="3200" dirty="0"/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8B0C1F4D-6183-2E3C-D644-3846F80D3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71" y="831229"/>
            <a:ext cx="9437839" cy="519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92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4A06-5B40-23C9-2733-71DBDF9E6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014" y="359229"/>
            <a:ext cx="11360800" cy="997738"/>
          </a:xfrm>
        </p:spPr>
        <p:txBody>
          <a:bodyPr>
            <a:normAutofit/>
          </a:bodyPr>
          <a:lstStyle/>
          <a:p>
            <a:pPr algn="ctr"/>
            <a:r>
              <a:rPr lang="ja-JP" altLang="en-US" sz="4400" dirty="0">
                <a:hlinkClick r:id="rId3"/>
              </a:rPr>
              <a:t>購入目安</a:t>
            </a:r>
            <a:endParaRPr lang="en-GB" sz="4400" dirty="0">
              <a:hlinkClick r:id="rId3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3D475E-9FAE-711E-FF93-3FF8CC3C8DF0}"/>
              </a:ext>
            </a:extLst>
          </p:cNvPr>
          <p:cNvSpPr txBox="1"/>
          <p:nvPr/>
        </p:nvSpPr>
        <p:spPr>
          <a:xfrm>
            <a:off x="332014" y="1235792"/>
            <a:ext cx="115279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rgbClr val="C00000"/>
                </a:solidFill>
              </a:rPr>
              <a:t>・</a:t>
            </a:r>
            <a:r>
              <a:rPr lang="en-US" altLang="ja-JP" sz="3600" b="1" dirty="0">
                <a:solidFill>
                  <a:srgbClr val="C00000"/>
                </a:solidFill>
              </a:rPr>
              <a:t>550</a:t>
            </a:r>
            <a:r>
              <a:rPr lang="en-GB" altLang="ja-JP" sz="3600" b="1" dirty="0">
                <a:solidFill>
                  <a:srgbClr val="C00000"/>
                </a:solidFill>
              </a:rPr>
              <a:t>0-8000 </a:t>
            </a:r>
          </a:p>
          <a:p>
            <a:r>
              <a:rPr lang="ja-JP" altLang="en-US" sz="3200" dirty="0">
                <a:solidFill>
                  <a:schemeClr val="bg2"/>
                </a:solidFill>
              </a:rPr>
              <a:t>⇒最低限必要</a:t>
            </a:r>
            <a:endParaRPr lang="en-GB" altLang="ja-JP" sz="3200" dirty="0">
              <a:solidFill>
                <a:schemeClr val="bg2"/>
              </a:solidFill>
            </a:endParaRPr>
          </a:p>
          <a:p>
            <a:r>
              <a:rPr lang="ja-JP" altLang="en-US" sz="3600" b="1" dirty="0">
                <a:solidFill>
                  <a:srgbClr val="C00000"/>
                </a:solidFill>
              </a:rPr>
              <a:t>・</a:t>
            </a:r>
            <a:r>
              <a:rPr lang="en-GB" altLang="ja-JP" sz="3600" b="1" dirty="0">
                <a:solidFill>
                  <a:srgbClr val="C00000"/>
                </a:solidFill>
              </a:rPr>
              <a:t>8000-12500</a:t>
            </a:r>
            <a:r>
              <a:rPr lang="ja-JP" altLang="en-US" sz="3600" b="1" dirty="0">
                <a:solidFill>
                  <a:srgbClr val="C00000"/>
                </a:solidFill>
              </a:rPr>
              <a:t>　</a:t>
            </a:r>
            <a:endParaRPr lang="en-GB" altLang="ja-JP" sz="3600" b="1" dirty="0">
              <a:solidFill>
                <a:srgbClr val="C00000"/>
              </a:solidFill>
            </a:endParaRPr>
          </a:p>
          <a:p>
            <a:r>
              <a:rPr lang="ja-JP" altLang="en-US" sz="3200" dirty="0">
                <a:solidFill>
                  <a:schemeClr val="bg2"/>
                </a:solidFill>
              </a:rPr>
              <a:t>⇒日常的な</a:t>
            </a:r>
            <a:r>
              <a:rPr lang="en-US" altLang="ja-JP" sz="3200" dirty="0">
                <a:solidFill>
                  <a:schemeClr val="bg2"/>
                </a:solidFill>
              </a:rPr>
              <a:t>PC</a:t>
            </a:r>
            <a:r>
              <a:rPr lang="ja-JP" altLang="en-US" sz="3200" dirty="0">
                <a:solidFill>
                  <a:schemeClr val="bg2"/>
                </a:solidFill>
              </a:rPr>
              <a:t>使いでは余裕もパフォーマンス、簡単な動画編集や軽いゲームも最適</a:t>
            </a:r>
            <a:endParaRPr lang="en-GB" altLang="ja-JP" sz="3200" dirty="0">
              <a:solidFill>
                <a:schemeClr val="bg2"/>
              </a:solidFill>
            </a:endParaRPr>
          </a:p>
          <a:p>
            <a:r>
              <a:rPr lang="ja-JP" altLang="en-US" sz="3600" b="1" dirty="0">
                <a:solidFill>
                  <a:srgbClr val="C00000"/>
                </a:solidFill>
              </a:rPr>
              <a:t>・</a:t>
            </a:r>
            <a:r>
              <a:rPr lang="en-US" altLang="ja-JP" sz="3600" b="1" dirty="0">
                <a:solidFill>
                  <a:srgbClr val="C00000"/>
                </a:solidFill>
              </a:rPr>
              <a:t>12500</a:t>
            </a:r>
            <a:r>
              <a:rPr lang="en-GB" altLang="ja-JP" sz="3600" b="1" dirty="0">
                <a:solidFill>
                  <a:srgbClr val="C00000"/>
                </a:solidFill>
              </a:rPr>
              <a:t>-20000</a:t>
            </a:r>
          </a:p>
          <a:p>
            <a:r>
              <a:rPr lang="ja-JP" altLang="en-US" sz="3200" dirty="0">
                <a:solidFill>
                  <a:schemeClr val="bg2"/>
                </a:solidFill>
              </a:rPr>
              <a:t>⇒複数アプリでのハードな</a:t>
            </a:r>
            <a:r>
              <a:rPr lang="en-US" altLang="ja-JP" sz="3200" dirty="0">
                <a:solidFill>
                  <a:schemeClr val="bg2"/>
                </a:solidFill>
              </a:rPr>
              <a:t>PC</a:t>
            </a:r>
            <a:r>
              <a:rPr lang="ja-JP" altLang="en-US" sz="3200" dirty="0">
                <a:solidFill>
                  <a:schemeClr val="bg2"/>
                </a:solidFill>
              </a:rPr>
              <a:t>作業も余裕でこなせ、速い。高度な３</a:t>
            </a:r>
            <a:r>
              <a:rPr lang="en-US" altLang="ja-JP" sz="3200" dirty="0">
                <a:solidFill>
                  <a:schemeClr val="bg2"/>
                </a:solidFill>
              </a:rPr>
              <a:t>D</a:t>
            </a:r>
            <a:r>
              <a:rPr lang="ja-JP" altLang="en-US" sz="3200" dirty="0">
                <a:solidFill>
                  <a:schemeClr val="bg2"/>
                </a:solidFill>
              </a:rPr>
              <a:t>ゲームを快適にしたい場合</a:t>
            </a:r>
            <a:endParaRPr lang="en-GB" altLang="ja-JP" sz="3200" dirty="0">
              <a:solidFill>
                <a:schemeClr val="bg2"/>
              </a:solidFill>
            </a:endParaRPr>
          </a:p>
          <a:p>
            <a:r>
              <a:rPr lang="ja-JP" altLang="en-US" sz="3600" b="1" dirty="0">
                <a:solidFill>
                  <a:srgbClr val="C00000"/>
                </a:solidFill>
              </a:rPr>
              <a:t>・</a:t>
            </a:r>
            <a:r>
              <a:rPr lang="en-US" altLang="ja-JP" sz="3600" b="1" dirty="0">
                <a:solidFill>
                  <a:srgbClr val="C00000"/>
                </a:solidFill>
              </a:rPr>
              <a:t>20000</a:t>
            </a:r>
            <a:r>
              <a:rPr lang="en-GB" altLang="ja-JP" sz="3600" b="1" dirty="0">
                <a:solidFill>
                  <a:srgbClr val="C00000"/>
                </a:solidFill>
              </a:rPr>
              <a:t>-</a:t>
            </a:r>
            <a:r>
              <a:rPr lang="en-US" altLang="ja-JP" sz="3600" b="1" dirty="0">
                <a:solidFill>
                  <a:srgbClr val="C00000"/>
                </a:solidFill>
              </a:rPr>
              <a:t>40000</a:t>
            </a:r>
          </a:p>
          <a:p>
            <a:r>
              <a:rPr lang="ja-JP" altLang="en-US" sz="3200" dirty="0">
                <a:solidFill>
                  <a:schemeClr val="bg2"/>
                </a:solidFill>
              </a:rPr>
              <a:t>⇒ゲームで高い</a:t>
            </a:r>
            <a:r>
              <a:rPr lang="en-US" altLang="ja-JP" sz="3200" dirty="0">
                <a:solidFill>
                  <a:schemeClr val="bg2"/>
                </a:solidFill>
              </a:rPr>
              <a:t>FPS </a:t>
            </a:r>
            <a:r>
              <a:rPr lang="ja-JP" altLang="en-US" sz="3200" dirty="0">
                <a:solidFill>
                  <a:schemeClr val="bg2"/>
                </a:solidFill>
              </a:rPr>
              <a:t>を目指す人向け。</a:t>
            </a:r>
            <a:endParaRPr lang="en-GB" sz="3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2999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2B082-E164-256A-07A1-9433B61DB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2481943"/>
            <a:ext cx="11360800" cy="1926772"/>
          </a:xfrm>
        </p:spPr>
        <p:txBody>
          <a:bodyPr/>
          <a:lstStyle/>
          <a:p>
            <a:pPr algn="l"/>
            <a:r>
              <a:rPr lang="ja-JP" altLang="en-US" dirty="0"/>
              <a:t>アイスブレイク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52E119-63CC-95A1-7508-1D9112876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521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D8452-2C15-A67B-D3FD-C2CF66A08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00" y="130628"/>
            <a:ext cx="11776400" cy="1045029"/>
          </a:xfrm>
        </p:spPr>
        <p:txBody>
          <a:bodyPr>
            <a:noAutofit/>
          </a:bodyPr>
          <a:lstStyle/>
          <a:p>
            <a:r>
              <a:rPr lang="ja-JP" altLang="en-US" sz="3600" dirty="0"/>
              <a:t>ストレージとメインメモリの違い（前回の内容）</a:t>
            </a:r>
            <a:br>
              <a:rPr lang="en-GB" altLang="ja-JP" sz="3600" dirty="0"/>
            </a:br>
            <a:br>
              <a:rPr lang="en-GB" altLang="ja-JP" sz="3600" dirty="0"/>
            </a:br>
            <a:endParaRPr lang="en-GB" sz="360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B9759C9-1962-3A73-BDD8-824029067390}"/>
              </a:ext>
            </a:extLst>
          </p:cNvPr>
          <p:cNvGraphicFramePr>
            <a:graphicFrameLocks noGrp="1"/>
          </p:cNvGraphicFramePr>
          <p:nvPr/>
        </p:nvGraphicFramePr>
        <p:xfrm>
          <a:off x="207801" y="970036"/>
          <a:ext cx="11776400" cy="5267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9073">
                  <a:extLst>
                    <a:ext uri="{9D8B030D-6E8A-4147-A177-3AD203B41FA5}">
                      <a16:colId xmlns:a16="http://schemas.microsoft.com/office/drawing/2014/main" val="4151653683"/>
                    </a:ext>
                  </a:extLst>
                </a:gridCol>
                <a:gridCol w="5987327">
                  <a:extLst>
                    <a:ext uri="{9D8B030D-6E8A-4147-A177-3AD203B41FA5}">
                      <a16:colId xmlns:a16="http://schemas.microsoft.com/office/drawing/2014/main" val="296191925"/>
                    </a:ext>
                  </a:extLst>
                </a:gridCol>
              </a:tblGrid>
              <a:tr h="890213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3200" dirty="0"/>
                        <a:t>補助記憶装置（ストレージ）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3200" dirty="0"/>
                        <a:t>メインメモリ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492729"/>
                  </a:ext>
                </a:extLst>
              </a:tr>
              <a:tr h="4377265">
                <a:tc>
                  <a:txBody>
                    <a:bodyPr/>
                    <a:lstStyle/>
                    <a:p>
                      <a:r>
                        <a:rPr lang="ja-JP" altLang="en-US" sz="3200" dirty="0">
                          <a:solidFill>
                            <a:schemeClr val="bg2"/>
                          </a:solidFill>
                        </a:rPr>
                        <a:t>・読み込みが（　　　　　　　</a:t>
                      </a:r>
                      <a:r>
                        <a:rPr lang="ja-JP" altLang="en-US" sz="3200" dirty="0"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</a:rPr>
                        <a:t>）</a:t>
                      </a:r>
                      <a:endParaRPr lang="en-GB" altLang="ja-JP" sz="3200" dirty="0">
                        <a:solidFill>
                          <a:schemeClr val="bg2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r>
                        <a:rPr lang="ja-JP" altLang="en-US" sz="3200" dirty="0">
                          <a:solidFill>
                            <a:schemeClr val="bg2"/>
                          </a:solidFill>
                        </a:rPr>
                        <a:t>・大量のデータを（</a:t>
                      </a:r>
                      <a:r>
                        <a:rPr lang="ja-JP" altLang="en-US" sz="3200" dirty="0">
                          <a:solidFill>
                            <a:srgbClr val="C00000"/>
                          </a:solidFill>
                        </a:rPr>
                        <a:t>　　　　　　　　</a:t>
                      </a:r>
                      <a:r>
                        <a:rPr lang="ja-JP" altLang="en-US" sz="3200" dirty="0"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</a:rPr>
                        <a:t>）</a:t>
                      </a:r>
                      <a:endParaRPr lang="en-GB" altLang="ja-JP" sz="3200" dirty="0">
                        <a:solidFill>
                          <a:schemeClr val="bg2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r>
                        <a:rPr lang="ja-JP" altLang="en-US" sz="3200" dirty="0"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</a:rPr>
                        <a:t>・（　　　　　　　　　）に保存する。</a:t>
                      </a:r>
                      <a:endParaRPr lang="en-GB" altLang="ja-JP" sz="3200" dirty="0">
                        <a:solidFill>
                          <a:schemeClr val="bg2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endParaRPr lang="en-GB" altLang="ja-JP" sz="3200" dirty="0">
                        <a:solidFill>
                          <a:schemeClr val="bg2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endParaRPr lang="en-GB" altLang="ja-JP" sz="3200" dirty="0">
                        <a:solidFill>
                          <a:schemeClr val="bg2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endParaRPr lang="en-GB" altLang="ja-JP" sz="3200" dirty="0">
                        <a:solidFill>
                          <a:schemeClr val="bg2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3200" dirty="0">
                          <a:solidFill>
                            <a:schemeClr val="bg2"/>
                          </a:solidFill>
                        </a:rPr>
                        <a:t>・読み込みが（</a:t>
                      </a:r>
                      <a:r>
                        <a:rPr lang="ja-JP" altLang="en-US" sz="3200" dirty="0">
                          <a:solidFill>
                            <a:srgbClr val="C00000"/>
                          </a:solidFill>
                        </a:rPr>
                        <a:t>　　　　　</a:t>
                      </a:r>
                      <a:r>
                        <a:rPr lang="ja-JP" altLang="en-US" sz="3200" dirty="0"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</a:rPr>
                        <a:t>）</a:t>
                      </a:r>
                      <a:endParaRPr lang="en-GB" altLang="ja-JP" sz="3200" dirty="0">
                        <a:solidFill>
                          <a:schemeClr val="bg2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r>
                        <a:rPr lang="ja-JP" altLang="en-US" sz="3200" dirty="0">
                          <a:solidFill>
                            <a:schemeClr val="bg2"/>
                          </a:solidFill>
                        </a:rPr>
                        <a:t>・大量のデータを（</a:t>
                      </a:r>
                      <a:r>
                        <a:rPr lang="ja-JP" altLang="en-US" sz="3200" dirty="0">
                          <a:solidFill>
                            <a:srgbClr val="1C07B9"/>
                          </a:solidFill>
                        </a:rPr>
                        <a:t>　　　　　　　　　</a:t>
                      </a:r>
                      <a:r>
                        <a:rPr lang="ja-JP" altLang="en-US" sz="3200" dirty="0">
                          <a:solidFill>
                            <a:schemeClr val="bg2"/>
                          </a:solidFill>
                        </a:rPr>
                        <a:t>）</a:t>
                      </a:r>
                      <a:endParaRPr lang="en-GB" altLang="ja-JP" sz="3200" dirty="0">
                        <a:solidFill>
                          <a:schemeClr val="bg2"/>
                        </a:solidFill>
                      </a:endParaRPr>
                    </a:p>
                    <a:p>
                      <a:r>
                        <a:rPr lang="ja-JP" altLang="en-US" sz="3200" dirty="0">
                          <a:solidFill>
                            <a:schemeClr val="bg2"/>
                          </a:solidFill>
                        </a:rPr>
                        <a:t>・（　　　　　　　　　）に保存する。</a:t>
                      </a:r>
                      <a:endParaRPr lang="en-GB" altLang="ja-JP" sz="3200" dirty="0">
                        <a:solidFill>
                          <a:schemeClr val="bg2"/>
                        </a:solidFill>
                      </a:endParaRPr>
                    </a:p>
                    <a:p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53536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505CA9C-C8CE-E878-8230-0B7F29398B51}"/>
              </a:ext>
            </a:extLst>
          </p:cNvPr>
          <p:cNvSpPr txBox="1"/>
          <p:nvPr/>
        </p:nvSpPr>
        <p:spPr>
          <a:xfrm>
            <a:off x="3113314" y="1861458"/>
            <a:ext cx="1262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C00000"/>
                </a:solidFill>
              </a:rPr>
              <a:t>遅い</a:t>
            </a:r>
            <a:endParaRPr lang="en-GB" sz="3600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FD40F8-32C7-98B0-CFF5-8DCAC9680AD3}"/>
              </a:ext>
            </a:extLst>
          </p:cNvPr>
          <p:cNvSpPr txBox="1"/>
          <p:nvPr/>
        </p:nvSpPr>
        <p:spPr>
          <a:xfrm>
            <a:off x="8697685" y="1861457"/>
            <a:ext cx="1262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C00000"/>
                </a:solidFill>
              </a:rPr>
              <a:t>速い</a:t>
            </a:r>
            <a:endParaRPr lang="en-GB" sz="3600" dirty="0">
              <a:solidFill>
                <a:srgbClr val="C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0EA051-BB79-38CA-06DA-60575F4C0EDF}"/>
              </a:ext>
            </a:extLst>
          </p:cNvPr>
          <p:cNvSpPr txBox="1"/>
          <p:nvPr/>
        </p:nvSpPr>
        <p:spPr>
          <a:xfrm>
            <a:off x="3418114" y="2340430"/>
            <a:ext cx="2079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C00000"/>
                </a:solidFill>
              </a:rPr>
              <a:t>記録できる。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BA2EC0-972A-27F8-7A50-1D4926E8FD73}"/>
              </a:ext>
            </a:extLst>
          </p:cNvPr>
          <p:cNvSpPr txBox="1"/>
          <p:nvPr/>
        </p:nvSpPr>
        <p:spPr>
          <a:xfrm>
            <a:off x="9078685" y="2340429"/>
            <a:ext cx="2536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C00000"/>
                </a:solidFill>
              </a:rPr>
              <a:t>記録できない。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CB4241-DEAB-FB9F-DC66-86B72A0A887E}"/>
              </a:ext>
            </a:extLst>
          </p:cNvPr>
          <p:cNvSpPr txBox="1"/>
          <p:nvPr/>
        </p:nvSpPr>
        <p:spPr>
          <a:xfrm>
            <a:off x="1198885" y="2844225"/>
            <a:ext cx="1850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C00000"/>
                </a:solidFill>
              </a:rPr>
              <a:t>長期的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35B4AA-84CA-071D-0390-54A92CB788C8}"/>
              </a:ext>
            </a:extLst>
          </p:cNvPr>
          <p:cNvSpPr txBox="1"/>
          <p:nvPr/>
        </p:nvSpPr>
        <p:spPr>
          <a:xfrm>
            <a:off x="7228599" y="2762421"/>
            <a:ext cx="1850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C00000"/>
                </a:solidFill>
              </a:rPr>
              <a:t>一時的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0A1CA4A7-D232-CBB2-5BA4-852DA244AB6E}"/>
              </a:ext>
            </a:extLst>
          </p:cNvPr>
          <p:cNvSpPr/>
          <p:nvPr/>
        </p:nvSpPr>
        <p:spPr>
          <a:xfrm>
            <a:off x="642257" y="5584371"/>
            <a:ext cx="4855028" cy="1045030"/>
          </a:xfrm>
          <a:prstGeom prst="wedgeRectCallout">
            <a:avLst>
              <a:gd name="adj1" fmla="val -4796"/>
              <a:gd name="adj2" fmla="val -78718"/>
            </a:avLst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chemeClr val="bg2"/>
                </a:solidFill>
              </a:rPr>
              <a:t>ずっと保管できる本棚</a:t>
            </a:r>
            <a:endParaRPr lang="en-GB" sz="4000" dirty="0">
              <a:solidFill>
                <a:schemeClr val="bg2"/>
              </a:solidFill>
            </a:endParaRPr>
          </a:p>
        </p:txBody>
      </p: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23E874EB-C9E4-29AC-EA1D-3C436798FCCD}"/>
              </a:ext>
            </a:extLst>
          </p:cNvPr>
          <p:cNvSpPr/>
          <p:nvPr/>
        </p:nvSpPr>
        <p:spPr>
          <a:xfrm>
            <a:off x="6411686" y="5497287"/>
            <a:ext cx="5513856" cy="1132114"/>
          </a:xfrm>
          <a:prstGeom prst="wedgeRectCallout">
            <a:avLst>
              <a:gd name="adj1" fmla="val -1090"/>
              <a:gd name="adj2" fmla="val -74231"/>
            </a:avLst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chemeClr val="bg2"/>
                </a:solidFill>
              </a:rPr>
              <a:t>勉強しているときの机</a:t>
            </a:r>
            <a:endParaRPr lang="en-GB" sz="4000" dirty="0">
              <a:solidFill>
                <a:schemeClr val="bg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CC87EF-AE5C-D1D3-344D-DFE9290F9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229" y="3403827"/>
            <a:ext cx="2079171" cy="17886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80747A-3FA1-79B9-0C45-DC0A28874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428" y="3468856"/>
            <a:ext cx="2536372" cy="17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58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  <p:bldP spid="18" grpId="0"/>
      <p:bldP spid="19" grpId="0"/>
      <p:bldP spid="20" grpId="0" animBg="1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5A149-D19B-444C-D4A2-78EE6BDD2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194389"/>
            <a:ext cx="11360800" cy="763600"/>
          </a:xfrm>
        </p:spPr>
        <p:txBody>
          <a:bodyPr wrap="square" anchor="ctr">
            <a:noAutofit/>
          </a:bodyPr>
          <a:lstStyle/>
          <a:p>
            <a:r>
              <a:rPr lang="ja-JP" altLang="en-US" sz="4000" dirty="0"/>
              <a:t>〇メモリってどれくらい必要・・・？</a:t>
            </a:r>
            <a:endParaRPr lang="en-GB" sz="4000" dirty="0"/>
          </a:p>
        </p:txBody>
      </p:sp>
      <p:pic>
        <p:nvPicPr>
          <p:cNvPr id="5124" name="Picture 4" descr="会社の机のイラスト">
            <a:extLst>
              <a:ext uri="{FF2B5EF4-FFF2-40B4-BE49-F238E27FC236}">
                <a16:creationId xmlns:a16="http://schemas.microsoft.com/office/drawing/2014/main" id="{59D1E642-73B5-549A-F0CC-707A95036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1" r="-1" b="17696"/>
          <a:stretch>
            <a:fillRect/>
          </a:stretch>
        </p:blipFill>
        <p:spPr bwMode="auto">
          <a:xfrm>
            <a:off x="169702" y="2235986"/>
            <a:ext cx="5142527" cy="407713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5122" name="Picture 2" descr="オフィスデスクのイラスト（L型）">
            <a:extLst>
              <a:ext uri="{FF2B5EF4-FFF2-40B4-BE49-F238E27FC236}">
                <a16:creationId xmlns:a16="http://schemas.microsoft.com/office/drawing/2014/main" id="{E96B1835-E3B2-6787-CAFD-1FAEA2CC0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8894"/>
          <a:stretch>
            <a:fillRect/>
          </a:stretch>
        </p:blipFill>
        <p:spPr bwMode="auto">
          <a:xfrm>
            <a:off x="5821915" y="2137120"/>
            <a:ext cx="5954485" cy="472088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22382B-0A22-E428-3446-B214F2906C5C}"/>
              </a:ext>
            </a:extLst>
          </p:cNvPr>
          <p:cNvSpPr txBox="1"/>
          <p:nvPr/>
        </p:nvSpPr>
        <p:spPr>
          <a:xfrm>
            <a:off x="5497288" y="1012464"/>
            <a:ext cx="6694712" cy="1569660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C00000"/>
                </a:solidFill>
              </a:rPr>
              <a:t>オススメは</a:t>
            </a:r>
            <a:r>
              <a:rPr lang="en-GB" altLang="ja-JP" sz="3200" dirty="0">
                <a:solidFill>
                  <a:srgbClr val="C00000"/>
                </a:solidFill>
              </a:rPr>
              <a:t>16</a:t>
            </a:r>
            <a:r>
              <a:rPr lang="en-US" altLang="ja-JP" sz="3200" dirty="0">
                <a:solidFill>
                  <a:srgbClr val="C00000"/>
                </a:solidFill>
              </a:rPr>
              <a:t>GB</a:t>
            </a:r>
          </a:p>
          <a:p>
            <a:r>
              <a:rPr lang="ja-JP" altLang="en-US" sz="3200" dirty="0">
                <a:solidFill>
                  <a:srgbClr val="C00000"/>
                </a:solidFill>
              </a:rPr>
              <a:t>動画編集やゲームをする人は</a:t>
            </a:r>
            <a:r>
              <a:rPr lang="en-US" altLang="ja-JP" sz="3200" dirty="0">
                <a:solidFill>
                  <a:srgbClr val="C00000"/>
                </a:solidFill>
              </a:rPr>
              <a:t>32GB</a:t>
            </a:r>
          </a:p>
          <a:p>
            <a:r>
              <a:rPr lang="en-US" altLang="ja-JP" sz="3200" dirty="0">
                <a:solidFill>
                  <a:srgbClr val="C00000"/>
                </a:solidFill>
              </a:rPr>
              <a:t>8GB</a:t>
            </a:r>
            <a:r>
              <a:rPr lang="ja-JP" altLang="en-US" sz="3200" dirty="0">
                <a:solidFill>
                  <a:srgbClr val="C00000"/>
                </a:solidFill>
              </a:rPr>
              <a:t>は動作が遅く感じることがある！</a:t>
            </a:r>
            <a:endParaRPr lang="en-US" altLang="ja-JP" sz="3200" dirty="0">
              <a:solidFill>
                <a:srgbClr val="C00000"/>
              </a:solidFill>
            </a:endParaRPr>
          </a:p>
        </p:txBody>
      </p:sp>
      <p:sp>
        <p:nvSpPr>
          <p:cNvPr id="5" name="Explosion: 14 Points 4">
            <a:extLst>
              <a:ext uri="{FF2B5EF4-FFF2-40B4-BE49-F238E27FC236}">
                <a16:creationId xmlns:a16="http://schemas.microsoft.com/office/drawing/2014/main" id="{FFBA95C6-BE05-9F19-E1D7-972B35B60569}"/>
              </a:ext>
            </a:extLst>
          </p:cNvPr>
          <p:cNvSpPr/>
          <p:nvPr/>
        </p:nvSpPr>
        <p:spPr>
          <a:xfrm>
            <a:off x="8844644" y="4000472"/>
            <a:ext cx="3352800" cy="1899539"/>
          </a:xfrm>
          <a:prstGeom prst="irregularSeal2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/>
              <a:t>ムダ！！</a:t>
            </a:r>
            <a:endParaRPr lang="en-GB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EECC09-73E1-8DEE-EFA2-73596FA70F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6498" y="3177673"/>
            <a:ext cx="391490" cy="5026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898C15-38DF-FAE3-6B26-E435FD1B1B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5820" y="2582124"/>
            <a:ext cx="1869869" cy="502653"/>
          </a:xfrm>
          <a:prstGeom prst="rect">
            <a:avLst/>
          </a:prstGeom>
        </p:spPr>
      </p:pic>
      <p:pic>
        <p:nvPicPr>
          <p:cNvPr id="5130" name="Picture 10" descr="弾いてみたのイラスト">
            <a:extLst>
              <a:ext uri="{FF2B5EF4-FFF2-40B4-BE49-F238E27FC236}">
                <a16:creationId xmlns:a16="http://schemas.microsoft.com/office/drawing/2014/main" id="{18E59A8F-DD3C-FEC9-2537-01C4BE3CD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576" y="3086468"/>
            <a:ext cx="787113" cy="68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1B98D8-7867-5318-DDC6-1CCC674784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9025" y="2788644"/>
            <a:ext cx="1869869" cy="502653"/>
          </a:xfrm>
          <a:prstGeom prst="rect">
            <a:avLst/>
          </a:prstGeom>
        </p:spPr>
      </p:pic>
      <p:pic>
        <p:nvPicPr>
          <p:cNvPr id="11" name="Picture 10" descr="弾いてみたのイラスト">
            <a:extLst>
              <a:ext uri="{FF2B5EF4-FFF2-40B4-BE49-F238E27FC236}">
                <a16:creationId xmlns:a16="http://schemas.microsoft.com/office/drawing/2014/main" id="{1A08CB24-A09C-7C7B-07FF-351A2495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221" y="3303137"/>
            <a:ext cx="648354" cy="56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70FB20-4E0A-C176-D21B-FF34B8779E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281" y="3291297"/>
            <a:ext cx="391490" cy="50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7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68C2B-1069-154C-314D-1C4670826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BBB0AD-155E-CF2C-B62D-C3989D0E5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5021" y="1677875"/>
            <a:ext cx="10581610" cy="4744695"/>
          </a:xfrm>
          <a:prstGeom prst="rect">
            <a:avLst/>
          </a:prstGeom>
          <a:ln w="38100" cmpd="sng">
            <a:solidFill>
              <a:schemeClr val="accent1">
                <a:alpha val="95000"/>
              </a:schemeClr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DA87C8-4960-DD8E-1AE2-95D07AA7F8F3}"/>
              </a:ext>
            </a:extLst>
          </p:cNvPr>
          <p:cNvSpPr txBox="1"/>
          <p:nvPr/>
        </p:nvSpPr>
        <p:spPr>
          <a:xfrm>
            <a:off x="707571" y="315687"/>
            <a:ext cx="5845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chemeClr val="bg2"/>
                </a:solidFill>
                <a:highlight>
                  <a:srgbClr val="FFFF00"/>
                </a:highlight>
              </a:rPr>
              <a:t>〇メモリ</a:t>
            </a:r>
            <a:endParaRPr lang="en-GB" sz="4800" dirty="0">
              <a:solidFill>
                <a:schemeClr val="bg2"/>
              </a:solidFill>
              <a:highlight>
                <a:srgbClr val="FFFF00"/>
              </a:highligh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38ECF9-5F2D-583F-B8BD-2ACE53314F30}"/>
              </a:ext>
            </a:extLst>
          </p:cNvPr>
          <p:cNvSpPr/>
          <p:nvPr/>
        </p:nvSpPr>
        <p:spPr>
          <a:xfrm>
            <a:off x="6195826" y="3511379"/>
            <a:ext cx="5103893" cy="925286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1689FA37-6A19-C62E-AA64-423B23589A25}"/>
              </a:ext>
            </a:extLst>
          </p:cNvPr>
          <p:cNvSpPr/>
          <p:nvPr/>
        </p:nvSpPr>
        <p:spPr>
          <a:xfrm>
            <a:off x="4027715" y="3690257"/>
            <a:ext cx="1850572" cy="653143"/>
          </a:xfrm>
          <a:prstGeom prst="wedgeRectCallout">
            <a:avLst>
              <a:gd name="adj1" fmla="val 71220"/>
              <a:gd name="adj2" fmla="val -19167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dirty="0">
                <a:solidFill>
                  <a:srgbClr val="C00000"/>
                </a:solidFill>
              </a:rPr>
              <a:t>OK</a:t>
            </a:r>
            <a:r>
              <a:rPr lang="ja-JP" altLang="en-US" sz="3600" dirty="0">
                <a:solidFill>
                  <a:srgbClr val="C00000"/>
                </a:solidFill>
              </a:rPr>
              <a:t>！</a:t>
            </a:r>
            <a:endParaRPr lang="en-GB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46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82809-EBE9-2140-F29D-C10CCF2BA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小テスト（目標３分）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97827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11E61-3A35-25BF-2E22-6297F2844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200" y="234138"/>
            <a:ext cx="11360800" cy="763600"/>
          </a:xfrm>
        </p:spPr>
        <p:txBody>
          <a:bodyPr>
            <a:noAutofit/>
          </a:bodyPr>
          <a:lstStyle/>
          <a:p>
            <a:r>
              <a:rPr lang="ja-JP" altLang="en-US" sz="4400" dirty="0"/>
              <a:t>〇ストレージどれがいい？</a:t>
            </a:r>
            <a:endParaRPr lang="en-GB" sz="4400" dirty="0"/>
          </a:p>
        </p:txBody>
      </p:sp>
      <p:pic>
        <p:nvPicPr>
          <p:cNvPr id="6146" name="Picture 2" descr="ハードディスクのイラスト（コンピューター）">
            <a:extLst>
              <a:ext uri="{FF2B5EF4-FFF2-40B4-BE49-F238E27FC236}">
                <a16:creationId xmlns:a16="http://schemas.microsoft.com/office/drawing/2014/main" id="{3FBEB6BF-88BC-E6C8-9A66-53C519BBC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70" y="2425091"/>
            <a:ext cx="2289501" cy="228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SDのイラスト（M.2）">
            <a:extLst>
              <a:ext uri="{FF2B5EF4-FFF2-40B4-BE49-F238E27FC236}">
                <a16:creationId xmlns:a16="http://schemas.microsoft.com/office/drawing/2014/main" id="{BDB25033-114B-59B8-746F-F09F194F7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107" y="2171998"/>
            <a:ext cx="2795686" cy="279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SDのイラスト（mSATA）">
            <a:extLst>
              <a:ext uri="{FF2B5EF4-FFF2-40B4-BE49-F238E27FC236}">
                <a16:creationId xmlns:a16="http://schemas.microsoft.com/office/drawing/2014/main" id="{4EF9E9DE-DBCF-452D-D52C-DEA9F8FAE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552" y="1977260"/>
            <a:ext cx="2903480" cy="290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C315E8-6AB3-A490-E373-8AF40D0A13C2}"/>
              </a:ext>
            </a:extLst>
          </p:cNvPr>
          <p:cNvSpPr txBox="1"/>
          <p:nvPr/>
        </p:nvSpPr>
        <p:spPr>
          <a:xfrm>
            <a:off x="757182" y="1203583"/>
            <a:ext cx="19792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</a:rPr>
              <a:t>HDD</a:t>
            </a:r>
            <a:endParaRPr lang="en-GB" sz="6000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E388D9-A744-280F-A5F2-433AA9E6679A}"/>
              </a:ext>
            </a:extLst>
          </p:cNvPr>
          <p:cNvSpPr txBox="1"/>
          <p:nvPr/>
        </p:nvSpPr>
        <p:spPr>
          <a:xfrm>
            <a:off x="7138850" y="997738"/>
            <a:ext cx="19792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</a:rPr>
              <a:t>SSD</a:t>
            </a:r>
            <a:endParaRPr lang="en-GB" sz="6000" dirty="0">
              <a:solidFill>
                <a:srgbClr val="C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26ED6E-FE0A-219F-6554-8D2C913B883A}"/>
              </a:ext>
            </a:extLst>
          </p:cNvPr>
          <p:cNvSpPr/>
          <p:nvPr/>
        </p:nvSpPr>
        <p:spPr>
          <a:xfrm>
            <a:off x="4332514" y="1948543"/>
            <a:ext cx="7772399" cy="2877080"/>
          </a:xfrm>
          <a:prstGeom prst="rect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Curved Down 5">
            <a:extLst>
              <a:ext uri="{FF2B5EF4-FFF2-40B4-BE49-F238E27FC236}">
                <a16:creationId xmlns:a16="http://schemas.microsoft.com/office/drawing/2014/main" id="{BB39E0D0-142C-49C4-E3D9-621C0F24B5CF}"/>
              </a:ext>
            </a:extLst>
          </p:cNvPr>
          <p:cNvSpPr/>
          <p:nvPr/>
        </p:nvSpPr>
        <p:spPr>
          <a:xfrm>
            <a:off x="3005389" y="2425091"/>
            <a:ext cx="1778949" cy="763600"/>
          </a:xfrm>
          <a:prstGeom prst="curvedDown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18A351-71AB-DB58-B219-434C428A8A20}"/>
              </a:ext>
            </a:extLst>
          </p:cNvPr>
          <p:cNvSpPr txBox="1"/>
          <p:nvPr/>
        </p:nvSpPr>
        <p:spPr>
          <a:xfrm>
            <a:off x="2891021" y="3353753"/>
            <a:ext cx="17789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30</a:t>
            </a:r>
            <a:r>
              <a:rPr lang="ja-JP" altLang="en-US" sz="4400" dirty="0">
                <a:solidFill>
                  <a:srgbClr val="C00000"/>
                </a:solidFill>
              </a:rPr>
              <a:t>倍</a:t>
            </a:r>
            <a:endParaRPr lang="en-GB" sz="4400" dirty="0">
              <a:solidFill>
                <a:srgbClr val="C00000"/>
              </a:solidFill>
            </a:endParaRPr>
          </a:p>
        </p:txBody>
      </p:sp>
      <p:sp>
        <p:nvSpPr>
          <p:cNvPr id="8" name="Arrow: Curved Down 7">
            <a:extLst>
              <a:ext uri="{FF2B5EF4-FFF2-40B4-BE49-F238E27FC236}">
                <a16:creationId xmlns:a16="http://schemas.microsoft.com/office/drawing/2014/main" id="{DD6AF288-DDD5-E7F2-10B0-C527A6D1FEB9}"/>
              </a:ext>
            </a:extLst>
          </p:cNvPr>
          <p:cNvSpPr/>
          <p:nvPr/>
        </p:nvSpPr>
        <p:spPr>
          <a:xfrm>
            <a:off x="7581701" y="2395201"/>
            <a:ext cx="2202027" cy="763600"/>
          </a:xfrm>
          <a:prstGeom prst="curvedDown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08C8C3-0581-1E96-78E5-331FE77A0CCB}"/>
              </a:ext>
            </a:extLst>
          </p:cNvPr>
          <p:cNvSpPr txBox="1"/>
          <p:nvPr/>
        </p:nvSpPr>
        <p:spPr>
          <a:xfrm>
            <a:off x="7808986" y="3037712"/>
            <a:ext cx="17789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ja-JP" sz="4400" dirty="0">
                <a:solidFill>
                  <a:srgbClr val="C00000"/>
                </a:solidFill>
              </a:rPr>
              <a:t> 6</a:t>
            </a:r>
            <a:r>
              <a:rPr lang="ja-JP" altLang="en-US" sz="4400" dirty="0">
                <a:solidFill>
                  <a:srgbClr val="C00000"/>
                </a:solidFill>
              </a:rPr>
              <a:t>倍</a:t>
            </a:r>
            <a:endParaRPr lang="en-GB" sz="4400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F67928-69DA-79B4-07AC-535021228E67}"/>
              </a:ext>
            </a:extLst>
          </p:cNvPr>
          <p:cNvSpPr txBox="1"/>
          <p:nvPr/>
        </p:nvSpPr>
        <p:spPr>
          <a:xfrm>
            <a:off x="602020" y="5115808"/>
            <a:ext cx="187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0070C0"/>
                </a:solidFill>
              </a:rPr>
              <a:t>低速</a:t>
            </a:r>
            <a:r>
              <a:rPr lang="en-GB" altLang="ja-JP" sz="3200" dirty="0">
                <a:solidFill>
                  <a:srgbClr val="0070C0"/>
                </a:solidFill>
              </a:rPr>
              <a:t>100MB/s</a:t>
            </a:r>
            <a:endParaRPr lang="en-GB" sz="3200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F89DA0-128E-7D6B-B971-96D89E295212}"/>
              </a:ext>
            </a:extLst>
          </p:cNvPr>
          <p:cNvSpPr txBox="1"/>
          <p:nvPr/>
        </p:nvSpPr>
        <p:spPr>
          <a:xfrm>
            <a:off x="5135092" y="5115808"/>
            <a:ext cx="187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bg2"/>
                </a:solidFill>
              </a:rPr>
              <a:t>中速</a:t>
            </a:r>
            <a:r>
              <a:rPr lang="en-GB" altLang="ja-JP" sz="3200" dirty="0">
                <a:solidFill>
                  <a:schemeClr val="bg2"/>
                </a:solidFill>
              </a:rPr>
              <a:t>500MB/s</a:t>
            </a:r>
            <a:endParaRPr lang="en-GB" sz="3200" dirty="0">
              <a:solidFill>
                <a:schemeClr val="bg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46B22E-417C-3E24-852B-2482636B03FD}"/>
              </a:ext>
            </a:extLst>
          </p:cNvPr>
          <p:cNvSpPr txBox="1"/>
          <p:nvPr/>
        </p:nvSpPr>
        <p:spPr>
          <a:xfrm>
            <a:off x="9241308" y="5126281"/>
            <a:ext cx="26724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C00000"/>
                </a:solidFill>
              </a:rPr>
              <a:t>爆速</a:t>
            </a:r>
            <a:r>
              <a:rPr lang="en-GB" altLang="ja-JP" sz="3200" dirty="0">
                <a:solidFill>
                  <a:srgbClr val="C00000"/>
                </a:solidFill>
              </a:rPr>
              <a:t>3000MB/s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F008487C-79F3-087A-A9FA-EA55D261E7F1}"/>
              </a:ext>
            </a:extLst>
          </p:cNvPr>
          <p:cNvSpPr/>
          <p:nvPr/>
        </p:nvSpPr>
        <p:spPr>
          <a:xfrm>
            <a:off x="9672345" y="505176"/>
            <a:ext cx="2300406" cy="1508225"/>
          </a:xfrm>
          <a:prstGeom prst="wedge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/>
              <a:t>NVMe</a:t>
            </a:r>
            <a:endParaRPr lang="en-GB" sz="3200" dirty="0"/>
          </a:p>
          <a:p>
            <a:pPr algn="ctr"/>
            <a:r>
              <a:rPr lang="en-GB" sz="3200" dirty="0"/>
              <a:t>M.2 SSD</a:t>
            </a:r>
          </a:p>
        </p:txBody>
      </p:sp>
    </p:spTree>
    <p:extLst>
      <p:ext uri="{BB962C8B-B14F-4D97-AF65-F5344CB8AC3E}">
        <p14:creationId xmlns:p14="http://schemas.microsoft.com/office/powerpoint/2010/main" val="144425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/>
      <p:bldP spid="8" grpId="0" animBg="1"/>
      <p:bldP spid="9" grpId="0"/>
      <p:bldP spid="10" grpId="0"/>
      <p:bldP spid="11" grpId="0"/>
      <p:bldP spid="12" grpId="0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2153B-D569-B48E-0C52-538BD8233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A646BD-1A3B-87EC-C1CD-89BA88A4A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3938" y="1492816"/>
            <a:ext cx="10581610" cy="4744695"/>
          </a:xfrm>
          <a:prstGeom prst="rect">
            <a:avLst/>
          </a:prstGeom>
          <a:ln w="38100" cmpd="sng">
            <a:solidFill>
              <a:schemeClr val="accent1">
                <a:alpha val="95000"/>
              </a:schemeClr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543176-341A-5A5F-22B6-208D08D2ACB0}"/>
              </a:ext>
            </a:extLst>
          </p:cNvPr>
          <p:cNvSpPr txBox="1"/>
          <p:nvPr/>
        </p:nvSpPr>
        <p:spPr>
          <a:xfrm>
            <a:off x="707571" y="315687"/>
            <a:ext cx="5845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chemeClr val="bg2"/>
                </a:solidFill>
                <a:highlight>
                  <a:srgbClr val="FFFF00"/>
                </a:highlight>
              </a:rPr>
              <a:t>〇ストレージ</a:t>
            </a:r>
            <a:endParaRPr lang="en-GB" sz="4800" dirty="0">
              <a:solidFill>
                <a:schemeClr val="bg2"/>
              </a:solidFill>
              <a:highlight>
                <a:srgbClr val="FFFF00"/>
              </a:highligh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16B250-6564-2D5B-B04E-B1D6075A788A}"/>
              </a:ext>
            </a:extLst>
          </p:cNvPr>
          <p:cNvSpPr/>
          <p:nvPr/>
        </p:nvSpPr>
        <p:spPr>
          <a:xfrm>
            <a:off x="543939" y="4208065"/>
            <a:ext cx="5290804" cy="679621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AD00D558-C7BA-FB55-1F24-22E271E86927}"/>
              </a:ext>
            </a:extLst>
          </p:cNvPr>
          <p:cNvSpPr/>
          <p:nvPr/>
        </p:nvSpPr>
        <p:spPr>
          <a:xfrm>
            <a:off x="3984171" y="3208790"/>
            <a:ext cx="1850572" cy="653143"/>
          </a:xfrm>
          <a:prstGeom prst="wedgeRectCallout">
            <a:avLst>
              <a:gd name="adj1" fmla="val 1220"/>
              <a:gd name="adj2" fmla="val 107500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dirty="0">
                <a:solidFill>
                  <a:srgbClr val="C00000"/>
                </a:solidFill>
              </a:rPr>
              <a:t>OK</a:t>
            </a:r>
            <a:r>
              <a:rPr lang="ja-JP" altLang="en-US" sz="3600" dirty="0">
                <a:solidFill>
                  <a:srgbClr val="C00000"/>
                </a:solidFill>
              </a:rPr>
              <a:t>！</a:t>
            </a:r>
            <a:endParaRPr lang="en-GB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82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ホラーゲームをやる人のイラスト（男性）">
            <a:extLst>
              <a:ext uri="{FF2B5EF4-FFF2-40B4-BE49-F238E27FC236}">
                <a16:creationId xmlns:a16="http://schemas.microsoft.com/office/drawing/2014/main" id="{955B02E9-B604-63C4-5060-06CD0F785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06" y="899767"/>
            <a:ext cx="3709307" cy="370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サバイバルゲームのイラスト">
            <a:extLst>
              <a:ext uri="{FF2B5EF4-FFF2-40B4-BE49-F238E27FC236}">
                <a16:creationId xmlns:a16="http://schemas.microsoft.com/office/drawing/2014/main" id="{1611FCF9-BBAD-D908-37FA-1E07932E0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55" y="3077840"/>
            <a:ext cx="2375904" cy="237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映像編集のイラスト（テレビ）">
            <a:extLst>
              <a:ext uri="{FF2B5EF4-FFF2-40B4-BE49-F238E27FC236}">
                <a16:creationId xmlns:a16="http://schemas.microsoft.com/office/drawing/2014/main" id="{6B058170-9F79-51B9-1D6C-96B10245F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463" y="997738"/>
            <a:ext cx="3709306" cy="370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559E651-824A-6601-533F-F1D8A8D48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234138"/>
            <a:ext cx="11360800" cy="763600"/>
          </a:xfrm>
        </p:spPr>
        <p:txBody>
          <a:bodyPr>
            <a:noAutofit/>
          </a:bodyPr>
          <a:lstStyle/>
          <a:p>
            <a:pPr algn="ctr"/>
            <a:r>
              <a:rPr lang="en-US" altLang="ja-JP" sz="4800" dirty="0"/>
              <a:t>GPU</a:t>
            </a:r>
            <a:r>
              <a:rPr lang="ja-JP" altLang="en-US" sz="4800" dirty="0"/>
              <a:t>搭載パソコンは快適！</a:t>
            </a:r>
            <a:endParaRPr lang="en-GB" sz="4800" dirty="0"/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168E2E46-588D-555D-64FF-C7D3AE49467F}"/>
              </a:ext>
            </a:extLst>
          </p:cNvPr>
          <p:cNvSpPr/>
          <p:nvPr/>
        </p:nvSpPr>
        <p:spPr>
          <a:xfrm>
            <a:off x="2706459" y="4827718"/>
            <a:ext cx="9327114" cy="1861458"/>
          </a:xfrm>
          <a:prstGeom prst="wedgeRectCallout">
            <a:avLst>
              <a:gd name="adj1" fmla="val -35044"/>
              <a:gd name="adj2" fmla="val -9364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/>
              <a:t>高度なゲームや動画編集を目的とする人は、</a:t>
            </a:r>
            <a:r>
              <a:rPr lang="en-US" altLang="ja-JP" sz="4000" dirty="0"/>
              <a:t>GPU</a:t>
            </a:r>
            <a:r>
              <a:rPr lang="ja-JP" altLang="en-US" sz="4000" dirty="0"/>
              <a:t>搭載されている</a:t>
            </a:r>
            <a:r>
              <a:rPr lang="en-US" altLang="ja-JP" sz="4000" dirty="0"/>
              <a:t>PC</a:t>
            </a:r>
            <a:r>
              <a:rPr lang="ja-JP" altLang="en-US" sz="4000" dirty="0"/>
              <a:t>を選ぼう！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40575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3C0A0F-C820-3686-2556-8C64028F0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 useBgFill="1">
        <p:nvSpPr>
          <p:cNvPr id="11" name="Background Fill">
            <a:extLst>
              <a:ext uri="{FF2B5EF4-FFF2-40B4-BE49-F238E27FC236}">
                <a16:creationId xmlns:a16="http://schemas.microsoft.com/office/drawing/2014/main" id="{6DA65B90-7B06-4499-91BA-CDDD36132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2DA640-E01B-4200-B995-866C7BC69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D7CC489-144E-4C80-BA9D-16BC57F4F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9269" y="0"/>
            <a:ext cx="7992731" cy="6858000"/>
          </a:xfrm>
          <a:custGeom>
            <a:avLst/>
            <a:gdLst>
              <a:gd name="connsiteX0" fmla="*/ 1497781 w 7992731"/>
              <a:gd name="connsiteY0" fmla="*/ 0 h 6858000"/>
              <a:gd name="connsiteX1" fmla="*/ 2402429 w 7992731"/>
              <a:gd name="connsiteY1" fmla="*/ 0 h 6858000"/>
              <a:gd name="connsiteX2" fmla="*/ 5164845 w 7992731"/>
              <a:gd name="connsiteY2" fmla="*/ 0 h 6858000"/>
              <a:gd name="connsiteX3" fmla="*/ 5726654 w 7992731"/>
              <a:gd name="connsiteY3" fmla="*/ 0 h 6858000"/>
              <a:gd name="connsiteX4" fmla="*/ 7992731 w 7992731"/>
              <a:gd name="connsiteY4" fmla="*/ 0 h 6858000"/>
              <a:gd name="connsiteX5" fmla="*/ 7992731 w 7992731"/>
              <a:gd name="connsiteY5" fmla="*/ 6858000 h 6858000"/>
              <a:gd name="connsiteX6" fmla="*/ 5726654 w 7992731"/>
              <a:gd name="connsiteY6" fmla="*/ 6858000 h 6858000"/>
              <a:gd name="connsiteX7" fmla="*/ 2402429 w 7992731"/>
              <a:gd name="connsiteY7" fmla="*/ 6858000 h 6858000"/>
              <a:gd name="connsiteX8" fmla="*/ 311758 w 7992731"/>
              <a:gd name="connsiteY8" fmla="*/ 6858000 h 6858000"/>
              <a:gd name="connsiteX9" fmla="*/ 314131 w 7992731"/>
              <a:gd name="connsiteY9" fmla="*/ 6707670 h 6858000"/>
              <a:gd name="connsiteX10" fmla="*/ 599703 w 7992731"/>
              <a:gd name="connsiteY10" fmla="*/ 5670858 h 6858000"/>
              <a:gd name="connsiteX11" fmla="*/ 1211435 w 7992731"/>
              <a:gd name="connsiteY11" fmla="*/ 4641255 h 6858000"/>
              <a:gd name="connsiteX12" fmla="*/ 1053042 w 7992731"/>
              <a:gd name="connsiteY12" fmla="*/ 3164269 h 6858000"/>
              <a:gd name="connsiteX13" fmla="*/ 607049 w 7992731"/>
              <a:gd name="connsiteY13" fmla="*/ 2589405 h 6858000"/>
              <a:gd name="connsiteX14" fmla="*/ 1054917 w 7992731"/>
              <a:gd name="connsiteY14" fmla="*/ 1068099 h 6858000"/>
              <a:gd name="connsiteX15" fmla="*/ 1502878 w 7992731"/>
              <a:gd name="connsiteY15" fmla="*/ 419995 h 6858000"/>
              <a:gd name="connsiteX16" fmla="*/ 1505906 w 7992731"/>
              <a:gd name="connsiteY16" fmla="*/ 184996 h 6858000"/>
              <a:gd name="connsiteX17" fmla="*/ 14545 w 7992731"/>
              <a:gd name="connsiteY17" fmla="*/ 0 h 6858000"/>
              <a:gd name="connsiteX18" fmla="*/ 879352 w 7992731"/>
              <a:gd name="connsiteY18" fmla="*/ 0 h 6858000"/>
              <a:gd name="connsiteX19" fmla="*/ 892054 w 7992731"/>
              <a:gd name="connsiteY19" fmla="*/ 78052 h 6858000"/>
              <a:gd name="connsiteX20" fmla="*/ 561941 w 7992731"/>
              <a:gd name="connsiteY20" fmla="*/ 535443 h 6858000"/>
              <a:gd name="connsiteX21" fmla="*/ 15320 w 7992731"/>
              <a:gd name="connsiteY21" fmla="*/ 219852 h 6858000"/>
              <a:gd name="connsiteX22" fmla="*/ 4235 w 7992731"/>
              <a:gd name="connsiteY22" fmla="*/ 4296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992731" h="6858000">
                <a:moveTo>
                  <a:pt x="1497781" y="0"/>
                </a:moveTo>
                <a:lnTo>
                  <a:pt x="2402429" y="0"/>
                </a:lnTo>
                <a:lnTo>
                  <a:pt x="5164845" y="0"/>
                </a:lnTo>
                <a:lnTo>
                  <a:pt x="5726654" y="0"/>
                </a:lnTo>
                <a:lnTo>
                  <a:pt x="7992731" y="0"/>
                </a:lnTo>
                <a:lnTo>
                  <a:pt x="7992731" y="6858000"/>
                </a:lnTo>
                <a:lnTo>
                  <a:pt x="5726654" y="6858000"/>
                </a:lnTo>
                <a:lnTo>
                  <a:pt x="2402429" y="6858000"/>
                </a:lnTo>
                <a:lnTo>
                  <a:pt x="311758" y="6858000"/>
                </a:lnTo>
                <a:lnTo>
                  <a:pt x="314131" y="6707670"/>
                </a:lnTo>
                <a:cubicBezTo>
                  <a:pt x="335133" y="6366409"/>
                  <a:pt x="433652" y="6019042"/>
                  <a:pt x="599703" y="5670858"/>
                </a:cubicBezTo>
                <a:cubicBezTo>
                  <a:pt x="770258" y="5311556"/>
                  <a:pt x="1010815" y="4986832"/>
                  <a:pt x="1211435" y="4641255"/>
                </a:cubicBezTo>
                <a:cubicBezTo>
                  <a:pt x="1493038" y="4154456"/>
                  <a:pt x="1511836" y="3622744"/>
                  <a:pt x="1053042" y="3164269"/>
                </a:cubicBezTo>
                <a:cubicBezTo>
                  <a:pt x="881978" y="2993264"/>
                  <a:pt x="700423" y="2805523"/>
                  <a:pt x="607049" y="2589405"/>
                </a:cubicBezTo>
                <a:cubicBezTo>
                  <a:pt x="366280" y="2032158"/>
                  <a:pt x="541126" y="1508061"/>
                  <a:pt x="1054917" y="1068099"/>
                </a:cubicBezTo>
                <a:cubicBezTo>
                  <a:pt x="1261028" y="891535"/>
                  <a:pt x="1489689" y="709488"/>
                  <a:pt x="1502878" y="419995"/>
                </a:cubicBezTo>
                <a:cubicBezTo>
                  <a:pt x="1506390" y="341910"/>
                  <a:pt x="1507263" y="263520"/>
                  <a:pt x="1505906" y="184996"/>
                </a:cubicBezTo>
                <a:close/>
                <a:moveTo>
                  <a:pt x="14545" y="0"/>
                </a:moveTo>
                <a:lnTo>
                  <a:pt x="879352" y="0"/>
                </a:lnTo>
                <a:lnTo>
                  <a:pt x="892054" y="78052"/>
                </a:lnTo>
                <a:cubicBezTo>
                  <a:pt x="904493" y="285271"/>
                  <a:pt x="770273" y="479621"/>
                  <a:pt x="561941" y="535443"/>
                </a:cubicBezTo>
                <a:cubicBezTo>
                  <a:pt x="323847" y="599240"/>
                  <a:pt x="79117" y="457945"/>
                  <a:pt x="15320" y="219852"/>
                </a:cubicBezTo>
                <a:cubicBezTo>
                  <a:pt x="-630" y="160329"/>
                  <a:pt x="-3761" y="100391"/>
                  <a:pt x="4235" y="429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2B6A1B-ECB1-787B-3687-F9D075022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018" y="394069"/>
            <a:ext cx="11342915" cy="606986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ja-JP" altLang="en-US" sz="4600" dirty="0">
                <a:latin typeface="+mj-lt"/>
                <a:ea typeface="+mj-ea"/>
                <a:cs typeface="+mj-cs"/>
              </a:rPr>
              <a:t>～残りの時間で取り組むこと</a:t>
            </a:r>
            <a:r>
              <a:rPr lang="en-GB" altLang="ja-JP" sz="4600" dirty="0">
                <a:latin typeface="+mj-lt"/>
                <a:ea typeface="+mj-ea"/>
                <a:cs typeface="+mj-cs"/>
              </a:rPr>
              <a:t>(10min)</a:t>
            </a:r>
            <a:r>
              <a:rPr lang="ja-JP" altLang="en-US" sz="4600" dirty="0">
                <a:latin typeface="+mj-lt"/>
                <a:ea typeface="+mj-ea"/>
                <a:cs typeface="+mj-cs"/>
              </a:rPr>
              <a:t>～</a:t>
            </a:r>
            <a:br>
              <a:rPr lang="en-GB" altLang="ja-JP" sz="4600" dirty="0">
                <a:latin typeface="+mj-lt"/>
                <a:ea typeface="+mj-ea"/>
                <a:cs typeface="+mj-cs"/>
              </a:rPr>
            </a:br>
            <a:br>
              <a:rPr lang="en-US" altLang="ja-JP" sz="4600" dirty="0">
                <a:latin typeface="+mj-lt"/>
                <a:ea typeface="+mj-ea"/>
                <a:cs typeface="+mj-cs"/>
              </a:rPr>
            </a:br>
            <a:r>
              <a:rPr lang="ja-JP" altLang="en-US" sz="4600" dirty="0">
                <a:latin typeface="+mj-lt"/>
                <a:ea typeface="+mj-ea"/>
                <a:cs typeface="+mj-cs"/>
              </a:rPr>
              <a:t>①プリントの表に丸を付ける</a:t>
            </a:r>
            <a:br>
              <a:rPr lang="en-GB" altLang="ja-JP" sz="4600" dirty="0">
                <a:latin typeface="+mj-lt"/>
                <a:ea typeface="+mj-ea"/>
                <a:cs typeface="+mj-cs"/>
              </a:rPr>
            </a:br>
            <a:br>
              <a:rPr lang="en-GB" altLang="ja-JP" sz="4600" dirty="0">
                <a:latin typeface="+mj-lt"/>
                <a:ea typeface="+mj-ea"/>
                <a:cs typeface="+mj-cs"/>
              </a:rPr>
            </a:br>
            <a:r>
              <a:rPr lang="ja-JP" altLang="en-US" sz="4600" dirty="0">
                <a:latin typeface="+mj-lt"/>
                <a:ea typeface="+mj-ea"/>
                <a:cs typeface="+mj-cs"/>
              </a:rPr>
              <a:t>②自分に合った</a:t>
            </a:r>
            <a:r>
              <a:rPr lang="en-US" altLang="ja-JP" sz="4600" dirty="0">
                <a:latin typeface="+mj-lt"/>
                <a:ea typeface="+mj-ea"/>
                <a:cs typeface="+mj-cs"/>
              </a:rPr>
              <a:t>PC</a:t>
            </a:r>
            <a:r>
              <a:rPr lang="ja-JP" altLang="en-US" sz="4600" dirty="0">
                <a:latin typeface="+mj-lt"/>
                <a:ea typeface="+mj-ea"/>
                <a:cs typeface="+mj-cs"/>
              </a:rPr>
              <a:t>がどのくらいの相場なのか　　</a:t>
            </a:r>
            <a:br>
              <a:rPr lang="en-GB" altLang="ja-JP" sz="4600" dirty="0">
                <a:latin typeface="+mj-lt"/>
                <a:ea typeface="+mj-ea"/>
                <a:cs typeface="+mj-cs"/>
              </a:rPr>
            </a:br>
            <a:r>
              <a:rPr lang="ja-JP" altLang="en-US" sz="4600" dirty="0">
                <a:latin typeface="+mj-lt"/>
                <a:ea typeface="+mj-ea"/>
                <a:cs typeface="+mj-cs"/>
              </a:rPr>
              <a:t>　調べてみよう！</a:t>
            </a:r>
            <a:r>
              <a:rPr lang="en-GB" altLang="ja-JP" sz="4600" dirty="0">
                <a:latin typeface="+mj-lt"/>
                <a:ea typeface="+mj-ea"/>
                <a:cs typeface="+mj-cs"/>
              </a:rPr>
              <a:t>(</a:t>
            </a:r>
            <a:r>
              <a:rPr lang="ja-JP" altLang="en-US" sz="4600" dirty="0">
                <a:latin typeface="+mj-lt"/>
                <a:ea typeface="+mj-ea"/>
                <a:cs typeface="+mj-cs"/>
              </a:rPr>
              <a:t>回収します。</a:t>
            </a:r>
            <a:r>
              <a:rPr lang="en-GB" altLang="ja-JP" sz="4600" dirty="0">
                <a:latin typeface="+mj-lt"/>
                <a:ea typeface="+mj-ea"/>
                <a:cs typeface="+mj-cs"/>
              </a:rPr>
              <a:t>)</a:t>
            </a:r>
            <a:br>
              <a:rPr lang="en-GB" altLang="ja-JP" sz="4600" dirty="0">
                <a:latin typeface="+mj-lt"/>
                <a:ea typeface="+mj-ea"/>
                <a:cs typeface="+mj-cs"/>
              </a:rPr>
            </a:br>
            <a:br>
              <a:rPr lang="en-GB" altLang="ja-JP" sz="4600" dirty="0">
                <a:latin typeface="+mj-lt"/>
                <a:ea typeface="+mj-ea"/>
                <a:cs typeface="+mj-cs"/>
              </a:rPr>
            </a:br>
            <a:r>
              <a:rPr lang="ja-JP" altLang="en-US" sz="4600" dirty="0">
                <a:latin typeface="+mj-lt"/>
                <a:ea typeface="+mj-ea"/>
                <a:cs typeface="+mj-cs"/>
              </a:rPr>
              <a:t>③振り返りシートを入力する。</a:t>
            </a:r>
            <a:br>
              <a:rPr lang="en-US" altLang="ja-JP" sz="4600" dirty="0">
                <a:latin typeface="+mj-lt"/>
                <a:ea typeface="+mj-ea"/>
                <a:cs typeface="+mj-cs"/>
              </a:rPr>
            </a:br>
            <a:r>
              <a:rPr lang="ja-JP" altLang="en-US" sz="4600" dirty="0">
                <a:latin typeface="+mj-lt"/>
                <a:ea typeface="+mj-ea"/>
                <a:cs typeface="+mj-cs"/>
              </a:rPr>
              <a:t>・本時で学んだこと</a:t>
            </a:r>
            <a:br>
              <a:rPr lang="en-US" altLang="ja-JP" sz="4600" dirty="0">
                <a:latin typeface="+mj-lt"/>
                <a:ea typeface="+mj-ea"/>
                <a:cs typeface="+mj-cs"/>
              </a:rPr>
            </a:br>
            <a:r>
              <a:rPr lang="ja-JP" altLang="en-US" sz="4600" dirty="0">
                <a:latin typeface="+mj-lt"/>
                <a:ea typeface="+mj-ea"/>
                <a:cs typeface="+mj-cs"/>
              </a:rPr>
              <a:t>・疑問に思ったことをメモする</a:t>
            </a:r>
            <a:endParaRPr lang="en-US" sz="46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05926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8"/>
          <p:cNvSpPr txBox="1">
            <a:spLocks noGrp="1"/>
          </p:cNvSpPr>
          <p:nvPr>
            <p:ph type="body" idx="1"/>
          </p:nvPr>
        </p:nvSpPr>
        <p:spPr>
          <a:xfrm>
            <a:off x="687742" y="3099445"/>
            <a:ext cx="11134144" cy="108067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ja-JP" altLang="en-US" sz="4000" dirty="0"/>
              <a:t>自分に合ったコンピュータが選べるようになる</a:t>
            </a:r>
            <a:endParaRPr sz="4000"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sz="4000" dirty="0"/>
          </a:p>
        </p:txBody>
      </p:sp>
      <p:sp>
        <p:nvSpPr>
          <p:cNvPr id="4" name="Google Shape;110;p26">
            <a:extLst>
              <a:ext uri="{FF2B5EF4-FFF2-40B4-BE49-F238E27FC236}">
                <a16:creationId xmlns:a16="http://schemas.microsoft.com/office/drawing/2014/main" id="{1A2A077C-824E-6F9A-CB60-E99E5A79B56C}"/>
              </a:ext>
            </a:extLst>
          </p:cNvPr>
          <p:cNvSpPr txBox="1">
            <a:spLocks/>
          </p:cNvSpPr>
          <p:nvPr/>
        </p:nvSpPr>
        <p:spPr>
          <a:xfrm>
            <a:off x="99913" y="973619"/>
            <a:ext cx="11360800" cy="10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ja-JP" altLang="en-US" sz="4933" dirty="0"/>
              <a:t>～本時のめあて～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78EE4-0F86-01AD-4602-C651C4A95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629" y="384367"/>
            <a:ext cx="11360800" cy="763600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大学入学前の準備、パソコン選びで困るかも。。</a:t>
            </a:r>
            <a:endParaRPr lang="en-GB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17E3E7-EF1C-5E99-8CCE-0C0C47190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29" y="1288295"/>
            <a:ext cx="2433575" cy="2946248"/>
          </a:xfrm>
          <a:prstGeom prst="rect">
            <a:avLst/>
          </a:prstGeom>
        </p:spPr>
      </p:pic>
      <p:pic>
        <p:nvPicPr>
          <p:cNvPr id="4098" name="Picture 2" descr="高校生・中学生のイラスト（学ラン・セーラー服）">
            <a:extLst>
              <a:ext uri="{FF2B5EF4-FFF2-40B4-BE49-F238E27FC236}">
                <a16:creationId xmlns:a16="http://schemas.microsoft.com/office/drawing/2014/main" id="{C31CE3CB-386D-00E3-BAF4-495532DDF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3429000"/>
            <a:ext cx="3141308" cy="314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09AD172C-B08C-4F5E-4A10-8BA61524834B}"/>
              </a:ext>
            </a:extLst>
          </p:cNvPr>
          <p:cNvSpPr/>
          <p:nvPr/>
        </p:nvSpPr>
        <p:spPr>
          <a:xfrm>
            <a:off x="3782705" y="1288295"/>
            <a:ext cx="6014437" cy="1383051"/>
          </a:xfrm>
          <a:prstGeom prst="wedgeRectCallout">
            <a:avLst>
              <a:gd name="adj1" fmla="val -64814"/>
              <a:gd name="adj2" fmla="val -9124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dirty="0"/>
              <a:t>カモが来た♪</a:t>
            </a:r>
            <a:endParaRPr lang="en-GB" sz="4400" dirty="0"/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EDEFDA59-76DE-0264-C59E-E94BD8D4F4E5}"/>
              </a:ext>
            </a:extLst>
          </p:cNvPr>
          <p:cNvSpPr/>
          <p:nvPr/>
        </p:nvSpPr>
        <p:spPr>
          <a:xfrm>
            <a:off x="498994" y="4313337"/>
            <a:ext cx="7269713" cy="1843424"/>
          </a:xfrm>
          <a:prstGeom prst="wedgeRectCallout">
            <a:avLst>
              <a:gd name="adj1" fmla="val 56505"/>
              <a:gd name="adj2" fmla="val -74452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dirty="0"/>
              <a:t>情報</a:t>
            </a:r>
            <a:r>
              <a:rPr lang="en-US" altLang="ja-JP" sz="4400" dirty="0"/>
              <a:t>Ⅰ</a:t>
            </a:r>
            <a:r>
              <a:rPr lang="ja-JP" altLang="en-US" sz="4400" dirty="0"/>
              <a:t>の知識を舐めるなよ？</a:t>
            </a:r>
            <a:endParaRPr lang="en-GB" sz="4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6907CC-F640-C42A-39EA-E11BF1E9B932}"/>
              </a:ext>
            </a:extLst>
          </p:cNvPr>
          <p:cNvSpPr txBox="1"/>
          <p:nvPr/>
        </p:nvSpPr>
        <p:spPr>
          <a:xfrm>
            <a:off x="317629" y="6296497"/>
            <a:ext cx="8164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chemeClr val="bg2"/>
                </a:solidFill>
              </a:rPr>
              <a:t>※</a:t>
            </a:r>
            <a:r>
              <a:rPr lang="ja-JP" altLang="en-US" sz="2000" dirty="0">
                <a:solidFill>
                  <a:schemeClr val="bg2"/>
                </a:solidFill>
              </a:rPr>
              <a:t>画像はイメージです。本当は優しい定員さんであふれています。</a:t>
            </a:r>
            <a:endParaRPr lang="en-GB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26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7"/>
          <p:cNvSpPr txBox="1">
            <a:spLocks noGrp="1"/>
          </p:cNvSpPr>
          <p:nvPr>
            <p:ph type="title"/>
          </p:nvPr>
        </p:nvSpPr>
        <p:spPr>
          <a:xfrm>
            <a:off x="1560162" y="986421"/>
            <a:ext cx="9350828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ja-JP" altLang="en-US" sz="4267" dirty="0"/>
              <a:t>～第１章プログラミングの流れ～</a:t>
            </a:r>
            <a:endParaRPr sz="4267" dirty="0"/>
          </a:p>
        </p:txBody>
      </p:sp>
      <p:sp>
        <p:nvSpPr>
          <p:cNvPr id="117" name="Google Shape;117;p27"/>
          <p:cNvSpPr txBox="1">
            <a:spLocks noGrp="1"/>
          </p:cNvSpPr>
          <p:nvPr>
            <p:ph type="body" idx="1"/>
          </p:nvPr>
        </p:nvSpPr>
        <p:spPr>
          <a:xfrm>
            <a:off x="239485" y="2356695"/>
            <a:ext cx="11713029" cy="3739306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-US" altLang="ja" sz="4400" dirty="0"/>
              <a:t>1</a:t>
            </a:r>
            <a:r>
              <a:rPr lang="ja" altLang="en-US" sz="4400" dirty="0"/>
              <a:t>回目：</a:t>
            </a:r>
            <a:r>
              <a:rPr lang="ja-JP" altLang="en-US" sz="4400" dirty="0"/>
              <a:t>コンピュータの構成を理解する。</a:t>
            </a:r>
            <a:endParaRPr lang="en-GB" altLang="ja-JP" sz="4400" dirty="0"/>
          </a:p>
          <a:p>
            <a:pPr marL="0" indent="0">
              <a:buNone/>
            </a:pPr>
            <a:r>
              <a:rPr lang="en-GB" sz="4400" dirty="0">
                <a:highlight>
                  <a:srgbClr val="FF00FF"/>
                </a:highlight>
              </a:rPr>
              <a:t>2</a:t>
            </a:r>
            <a:r>
              <a:rPr lang="ja-JP" altLang="en-US" sz="4400" dirty="0">
                <a:highlight>
                  <a:srgbClr val="FF00FF"/>
                </a:highlight>
              </a:rPr>
              <a:t>回目：自分に合ったコンピュータが選べるよ　　　</a:t>
            </a:r>
            <a:endParaRPr lang="en-GB" altLang="ja-JP" sz="4400" dirty="0">
              <a:highlight>
                <a:srgbClr val="FF00FF"/>
              </a:highlight>
            </a:endParaRPr>
          </a:p>
          <a:p>
            <a:pPr marL="0" indent="0">
              <a:buNone/>
            </a:pPr>
            <a:r>
              <a:rPr lang="ja-JP" altLang="en-US" sz="4400" dirty="0">
                <a:highlight>
                  <a:srgbClr val="FF00FF"/>
                </a:highlight>
              </a:rPr>
              <a:t>　　　うになる。</a:t>
            </a:r>
            <a:endParaRPr lang="en-GB" altLang="ja-JP" sz="4400" dirty="0">
              <a:highlight>
                <a:srgbClr val="FF00FF"/>
              </a:highlight>
            </a:endParaRPr>
          </a:p>
          <a:p>
            <a:pPr marL="0" indent="0">
              <a:buNone/>
            </a:pPr>
            <a:r>
              <a:rPr lang="en-GB" sz="4400" dirty="0"/>
              <a:t>3</a:t>
            </a:r>
            <a:r>
              <a:rPr lang="ja-JP" altLang="en-US" sz="4400" dirty="0"/>
              <a:t>回目：コンピュータでの数値の内部表現</a:t>
            </a:r>
            <a:endParaRPr sz="4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8"/>
          <p:cNvSpPr txBox="1">
            <a:spLocks noGrp="1"/>
          </p:cNvSpPr>
          <p:nvPr>
            <p:ph type="title"/>
          </p:nvPr>
        </p:nvSpPr>
        <p:spPr>
          <a:xfrm>
            <a:off x="415600" y="392387"/>
            <a:ext cx="11360800" cy="105541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algn="ctr"/>
            <a:r>
              <a:rPr lang="ja" altLang="en-US" sz="4800" dirty="0"/>
              <a:t>評価方法</a:t>
            </a:r>
            <a:endParaRPr sz="4800" dirty="0"/>
          </a:p>
        </p:txBody>
      </p:sp>
      <p:sp>
        <p:nvSpPr>
          <p:cNvPr id="123" name="Google Shape;123;p28"/>
          <p:cNvSpPr txBox="1">
            <a:spLocks noGrp="1"/>
          </p:cNvSpPr>
          <p:nvPr>
            <p:ph type="body" idx="1"/>
          </p:nvPr>
        </p:nvSpPr>
        <p:spPr>
          <a:xfrm>
            <a:off x="0" y="1987885"/>
            <a:ext cx="12115800" cy="343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2500"/>
          </a:bodyPr>
          <a:lstStyle/>
          <a:p>
            <a:pPr marL="0" indent="0">
              <a:buNone/>
            </a:pPr>
            <a:r>
              <a:rPr lang="en-US" altLang="ja" sz="4800" dirty="0"/>
              <a:t>【</a:t>
            </a:r>
            <a:r>
              <a:rPr lang="ja" altLang="en-US" sz="4800" dirty="0"/>
              <a:t>知</a:t>
            </a:r>
            <a:r>
              <a:rPr lang="en-US" altLang="ja" sz="4800" dirty="0"/>
              <a:t>】</a:t>
            </a:r>
            <a:r>
              <a:rPr lang="ja" altLang="en-US" sz="4800" dirty="0"/>
              <a:t>：小テスト・期末テスト</a:t>
            </a:r>
            <a:endParaRPr sz="4800" dirty="0"/>
          </a:p>
          <a:p>
            <a:pPr marL="0" indent="0">
              <a:spcBef>
                <a:spcPts val="1600"/>
              </a:spcBef>
              <a:buNone/>
            </a:pPr>
            <a:r>
              <a:rPr lang="en-US" altLang="ja" sz="4800" dirty="0"/>
              <a:t>【</a:t>
            </a:r>
            <a:r>
              <a:rPr lang="ja" altLang="en-US" sz="4800" dirty="0"/>
              <a:t>思</a:t>
            </a:r>
            <a:r>
              <a:rPr lang="en-US" altLang="ja" sz="4800" dirty="0"/>
              <a:t>】</a:t>
            </a:r>
            <a:r>
              <a:rPr lang="ja" altLang="en-US" sz="4800" dirty="0"/>
              <a:t>：</a:t>
            </a:r>
            <a:r>
              <a:rPr lang="ja-JP" altLang="en-US" sz="4800" dirty="0"/>
              <a:t>小テスト・課題・</a:t>
            </a:r>
            <a:r>
              <a:rPr lang="ja" altLang="en-US" sz="4800" dirty="0"/>
              <a:t>期末テスト</a:t>
            </a:r>
            <a:endParaRPr sz="4800" dirty="0">
              <a:highlight>
                <a:schemeClr val="dk1"/>
              </a:highlight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-US" altLang="ja" sz="4800" dirty="0"/>
              <a:t>【</a:t>
            </a:r>
            <a:r>
              <a:rPr lang="ja" altLang="en-US" sz="4800" dirty="0"/>
              <a:t>主</a:t>
            </a:r>
            <a:r>
              <a:rPr lang="en-US" altLang="ja" sz="4800" dirty="0"/>
              <a:t>】</a:t>
            </a:r>
            <a:r>
              <a:rPr lang="ja" altLang="en-US" sz="4800" dirty="0"/>
              <a:t>：</a:t>
            </a:r>
            <a:r>
              <a:rPr lang="ja" altLang="en-US" sz="4667" dirty="0"/>
              <a:t>課題</a:t>
            </a:r>
            <a:r>
              <a:rPr lang="ja-JP" altLang="en-US" sz="4667" dirty="0"/>
              <a:t>・ワークシート・</a:t>
            </a:r>
            <a:r>
              <a:rPr lang="ja" altLang="en-US" sz="4667" dirty="0"/>
              <a:t>振り返りシー</a:t>
            </a:r>
            <a:r>
              <a:rPr lang="ja-JP" altLang="en-US" sz="4667" dirty="0"/>
              <a:t>ト</a:t>
            </a:r>
            <a:endParaRPr sz="466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37639-3689-F396-5308-31A13C8B8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33999"/>
            <a:ext cx="12191999" cy="921538"/>
          </a:xfrm>
        </p:spPr>
        <p:txBody>
          <a:bodyPr>
            <a:noAutofit/>
          </a:bodyPr>
          <a:lstStyle/>
          <a:p>
            <a:r>
              <a:rPr lang="ja-JP" altLang="en-US" sz="3200" dirty="0"/>
              <a:t>普段コンピュータを利用するときにどんな作業をしていますか？</a:t>
            </a:r>
            <a:endParaRPr lang="en-GB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0F1BD0-DA53-5A7B-9F73-15F3D59D2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645433"/>
            <a:ext cx="11090600" cy="4374367"/>
          </a:xfrm>
        </p:spPr>
        <p:txBody>
          <a:bodyPr>
            <a:normAutofit lnSpcReduction="10000"/>
          </a:bodyPr>
          <a:lstStyle/>
          <a:p>
            <a:pPr marL="152396" indent="0">
              <a:buNone/>
            </a:pPr>
            <a:r>
              <a:rPr lang="ja-JP" altLang="en-US" sz="4000" dirty="0"/>
              <a:t>例</a:t>
            </a:r>
            <a:endParaRPr lang="en-GB" altLang="ja-JP" sz="4000" dirty="0"/>
          </a:p>
          <a:p>
            <a:r>
              <a:rPr lang="ja-JP" altLang="en-US" sz="4000" dirty="0"/>
              <a:t>動画を見ている。</a:t>
            </a:r>
            <a:endParaRPr lang="en-GB" altLang="ja-JP" sz="4000" dirty="0"/>
          </a:p>
          <a:p>
            <a:r>
              <a:rPr lang="ja-JP" altLang="en-US" sz="4000" dirty="0"/>
              <a:t>ドキュメントを利用して文章を書いている。</a:t>
            </a:r>
            <a:endParaRPr lang="en-GB" altLang="ja-JP" sz="4000" dirty="0"/>
          </a:p>
          <a:p>
            <a:r>
              <a:rPr lang="ja-JP" altLang="en-US" sz="4000" dirty="0"/>
              <a:t>スライド資料を作成している。</a:t>
            </a:r>
            <a:endParaRPr lang="en-GB" altLang="ja-JP" sz="4000" dirty="0"/>
          </a:p>
          <a:p>
            <a:r>
              <a:rPr lang="ja-JP" altLang="en-US" sz="4000" dirty="0"/>
              <a:t>ゲームをしている。</a:t>
            </a:r>
            <a:endParaRPr lang="en-GB" altLang="ja-JP" sz="4000" dirty="0"/>
          </a:p>
          <a:p>
            <a:r>
              <a:rPr lang="ja-JP" altLang="en-US" sz="4000" dirty="0"/>
              <a:t>ゲームで稼いでいる。</a:t>
            </a:r>
            <a:endParaRPr lang="en-GB" altLang="ja-JP" sz="4000" dirty="0"/>
          </a:p>
        </p:txBody>
      </p:sp>
    </p:spTree>
    <p:extLst>
      <p:ext uri="{BB962C8B-B14F-4D97-AF65-F5344CB8AC3E}">
        <p14:creationId xmlns:p14="http://schemas.microsoft.com/office/powerpoint/2010/main" val="1144430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4168D-DB7F-9F48-2CC7-E09D06E20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629" y="277682"/>
            <a:ext cx="11360800" cy="1159232"/>
          </a:xfrm>
        </p:spPr>
        <p:txBody>
          <a:bodyPr>
            <a:normAutofit/>
          </a:bodyPr>
          <a:lstStyle/>
          <a:p>
            <a:r>
              <a:rPr lang="ja-JP" altLang="en-US" sz="4400" dirty="0"/>
              <a:t>下のパソコンの性能、どこを見ればいい？</a:t>
            </a:r>
            <a:endParaRPr lang="en-GB" sz="4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7CC868-9A07-6389-FE20-AEC6D1E06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792" y="1950020"/>
            <a:ext cx="6913561" cy="30999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6B3C3C-ADCB-6F9D-78F9-AB8E2DE63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4898"/>
            <a:ext cx="5013168" cy="42682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35F6E2-48F0-A50C-4374-55C796E100F1}"/>
              </a:ext>
            </a:extLst>
          </p:cNvPr>
          <p:cNvSpPr txBox="1"/>
          <p:nvPr/>
        </p:nvSpPr>
        <p:spPr>
          <a:xfrm>
            <a:off x="263200" y="5753042"/>
            <a:ext cx="1166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2"/>
                </a:solidFill>
              </a:rPr>
              <a:t>※</a:t>
            </a:r>
            <a:r>
              <a:rPr lang="ja-JP" altLang="en-US" dirty="0">
                <a:solidFill>
                  <a:schemeClr val="bg2"/>
                </a:solidFill>
              </a:rPr>
              <a:t>価格</a:t>
            </a:r>
            <a:r>
              <a:rPr lang="en-GB" altLang="ja-JP" dirty="0">
                <a:solidFill>
                  <a:schemeClr val="bg2"/>
                </a:solidFill>
              </a:rPr>
              <a:t>.com</a:t>
            </a:r>
            <a:r>
              <a:rPr lang="ja-JP" altLang="en-US" dirty="0">
                <a:solidFill>
                  <a:schemeClr val="bg2"/>
                </a:solidFill>
              </a:rPr>
              <a:t>サイトより画像を引用しています。</a:t>
            </a:r>
            <a:endParaRPr lang="en-GB" altLang="ja-JP" dirty="0">
              <a:solidFill>
                <a:schemeClr val="bg2"/>
              </a:solidFill>
            </a:endParaRPr>
          </a:p>
          <a:p>
            <a:r>
              <a:rPr lang="ja-JP" altLang="en-US" dirty="0">
                <a:solidFill>
                  <a:schemeClr val="bg2"/>
                </a:solidFill>
              </a:rPr>
              <a:t>参考</a:t>
            </a:r>
            <a:r>
              <a:rPr lang="en-US" altLang="ja-JP" dirty="0">
                <a:solidFill>
                  <a:schemeClr val="bg2"/>
                </a:solidFill>
              </a:rPr>
              <a:t>URL</a:t>
            </a:r>
            <a:r>
              <a:rPr lang="ja-JP" altLang="en-US" dirty="0">
                <a:solidFill>
                  <a:schemeClr val="bg2"/>
                </a:solidFill>
              </a:rPr>
              <a:t>：</a:t>
            </a:r>
            <a:r>
              <a:rPr lang="en-GB" altLang="ja-JP" dirty="0">
                <a:solidFill>
                  <a:schemeClr val="bg2"/>
                </a:solidFill>
              </a:rPr>
              <a:t>https://kakaku.com/item/K0001723336/?lid=20190108pricemenu_ranking_1_rating</a:t>
            </a:r>
            <a:endParaRPr lang="en-GB" dirty="0">
              <a:solidFill>
                <a:schemeClr val="bg2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7D0A2EA-90E2-6185-5130-B537F920F47A}"/>
              </a:ext>
            </a:extLst>
          </p:cNvPr>
          <p:cNvCxnSpPr>
            <a:cxnSpLocks/>
          </p:cNvCxnSpPr>
          <p:nvPr/>
        </p:nvCxnSpPr>
        <p:spPr>
          <a:xfrm>
            <a:off x="819060" y="1916093"/>
            <a:ext cx="1173026" cy="0"/>
          </a:xfrm>
          <a:prstGeom prst="line">
            <a:avLst/>
          </a:prstGeom>
          <a:ln w="282575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FF1F7A-DC42-4B55-C0D7-7AD0615D0043}"/>
              </a:ext>
            </a:extLst>
          </p:cNvPr>
          <p:cNvCxnSpPr>
            <a:cxnSpLocks/>
          </p:cNvCxnSpPr>
          <p:nvPr/>
        </p:nvCxnSpPr>
        <p:spPr>
          <a:xfrm>
            <a:off x="819060" y="2416629"/>
            <a:ext cx="1423397" cy="0"/>
          </a:xfrm>
          <a:prstGeom prst="line">
            <a:avLst/>
          </a:prstGeom>
          <a:ln w="635000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A89B327-4340-09DB-5533-DFAD02DA45B7}"/>
              </a:ext>
            </a:extLst>
          </p:cNvPr>
          <p:cNvCxnSpPr>
            <a:cxnSpLocks/>
          </p:cNvCxnSpPr>
          <p:nvPr/>
        </p:nvCxnSpPr>
        <p:spPr>
          <a:xfrm>
            <a:off x="3050632" y="2493036"/>
            <a:ext cx="1173026" cy="0"/>
          </a:xfrm>
          <a:prstGeom prst="line">
            <a:avLst/>
          </a:prstGeom>
          <a:ln w="282575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17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plashVTI">
  <a:themeElements>
    <a:clrScheme name="Custom 11">
      <a:dk1>
        <a:srgbClr val="262626"/>
      </a:dk1>
      <a:lt1>
        <a:sysClr val="window" lastClr="FFFFFF"/>
      </a:lt1>
      <a:dk2>
        <a:srgbClr val="2F333D"/>
      </a:dk2>
      <a:lt2>
        <a:srgbClr val="E9F3F3"/>
      </a:lt2>
      <a:accent1>
        <a:srgbClr val="1EBE9B"/>
      </a:accent1>
      <a:accent2>
        <a:srgbClr val="FD8686"/>
      </a:accent2>
      <a:accent3>
        <a:srgbClr val="0AC8AD"/>
      </a:accent3>
      <a:accent4>
        <a:srgbClr val="E69500"/>
      </a:accent4>
      <a:accent5>
        <a:srgbClr val="EC4E70"/>
      </a:accent5>
      <a:accent6>
        <a:srgbClr val="794DFF"/>
      </a:accent6>
      <a:hlink>
        <a:srgbClr val="3E8FF1"/>
      </a:hlink>
      <a:folHlink>
        <a:srgbClr val="939393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ppt/theme/theme3.xml><?xml version="1.0" encoding="utf-8"?>
<a:theme xmlns:a="http://schemas.openxmlformats.org/drawingml/2006/main" name="1_SplashVTI">
  <a:themeElements>
    <a:clrScheme name="Custom 11">
      <a:dk1>
        <a:srgbClr val="262626"/>
      </a:dk1>
      <a:lt1>
        <a:sysClr val="window" lastClr="FFFFFF"/>
      </a:lt1>
      <a:dk2>
        <a:srgbClr val="2F333D"/>
      </a:dk2>
      <a:lt2>
        <a:srgbClr val="E9F3F3"/>
      </a:lt2>
      <a:accent1>
        <a:srgbClr val="1EBE9B"/>
      </a:accent1>
      <a:accent2>
        <a:srgbClr val="FD8686"/>
      </a:accent2>
      <a:accent3>
        <a:srgbClr val="0AC8AD"/>
      </a:accent3>
      <a:accent4>
        <a:srgbClr val="E69500"/>
      </a:accent4>
      <a:accent5>
        <a:srgbClr val="EC4E70"/>
      </a:accent5>
      <a:accent6>
        <a:srgbClr val="794DFF"/>
      </a:accent6>
      <a:hlink>
        <a:srgbClr val="3E8FF1"/>
      </a:hlink>
      <a:folHlink>
        <a:srgbClr val="939393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2095</Words>
  <Application>Microsoft Office PowerPoint</Application>
  <PresentationFormat>Widescreen</PresentationFormat>
  <Paragraphs>208</Paragraphs>
  <Slides>33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6" baseType="lpstr">
      <vt:lpstr>Noto Serif JP SemiBold</vt:lpstr>
      <vt:lpstr>Aharoni</vt:lpstr>
      <vt:lpstr>Aptos</vt:lpstr>
      <vt:lpstr>Arial</vt:lpstr>
      <vt:lpstr>Avenir Next LT Pro</vt:lpstr>
      <vt:lpstr>Montserrat</vt:lpstr>
      <vt:lpstr>Oswald</vt:lpstr>
      <vt:lpstr>Playfair Display</vt:lpstr>
      <vt:lpstr>Posterama</vt:lpstr>
      <vt:lpstr>Rockwell</vt:lpstr>
      <vt:lpstr>Pop</vt:lpstr>
      <vt:lpstr>SplashVTI</vt:lpstr>
      <vt:lpstr>1_SplashVTI</vt:lpstr>
      <vt:lpstr>情報Ⅰ</vt:lpstr>
      <vt:lpstr>～本時の流れ～</vt:lpstr>
      <vt:lpstr>小テスト（目標３分）</vt:lpstr>
      <vt:lpstr>PowerPoint Presentation</vt:lpstr>
      <vt:lpstr>大学入学前の準備、パソコン選びで困るかも。。</vt:lpstr>
      <vt:lpstr>～第１章プログラミングの流れ～</vt:lpstr>
      <vt:lpstr>評価方法</vt:lpstr>
      <vt:lpstr>普段コンピュータを利用するときにどんな作業をしていますか？</vt:lpstr>
      <vt:lpstr>下のパソコンの性能、どこを見ればいい？</vt:lpstr>
      <vt:lpstr> 最終目標は次の選択肢をすべて自分で選べるようになること。</vt:lpstr>
      <vt:lpstr>PowerPoint Presentation</vt:lpstr>
      <vt:lpstr>〇OSとアプリ コンピュータのソフトウェアには、 ウェブブラウザやメールソフトなどのように個々の目的に応じた （　　　　　　　　　　　　　　　　）と  基本的な機能をもつ（　　　　　　　　　　　　　　　　　　） がある。</vt:lpstr>
      <vt:lpstr>〇OSの役割のイメージ</vt:lpstr>
      <vt:lpstr>〇OSの種類</vt:lpstr>
      <vt:lpstr>〇keyword</vt:lpstr>
      <vt:lpstr>PowerPoint Presentation</vt:lpstr>
      <vt:lpstr>PowerPoint Presentation</vt:lpstr>
      <vt:lpstr>CPUとは？</vt:lpstr>
      <vt:lpstr>〇CPUについてもっと詳しく見ていこう！</vt:lpstr>
      <vt:lpstr>PowerPoint Presentation</vt:lpstr>
      <vt:lpstr>CPUはこのように説明されることが多いが、これが落とし穴…</vt:lpstr>
      <vt:lpstr>IntelのCPU☟</vt:lpstr>
      <vt:lpstr>PowerPoint Presentation</vt:lpstr>
      <vt:lpstr>PowerPoint Presentation</vt:lpstr>
      <vt:lpstr>購入目安</vt:lpstr>
      <vt:lpstr>アイスブレイク</vt:lpstr>
      <vt:lpstr>ストレージとメインメモリの違い（前回の内容）  </vt:lpstr>
      <vt:lpstr>〇メモリってどれくらい必要・・・？</vt:lpstr>
      <vt:lpstr>PowerPoint Presentation</vt:lpstr>
      <vt:lpstr>〇ストレージどれがいい？</vt:lpstr>
      <vt:lpstr>PowerPoint Presentation</vt:lpstr>
      <vt:lpstr>GPU搭載パソコンは快適！</vt:lpstr>
      <vt:lpstr>～残りの時間で取り組むこと(10min)～  ①プリントの表に丸を付ける  ②自分に合ったPCがどのくらいの相場なのか　　 　調べてみよう！(回収します。)  ③振り返りシートを入力する。 ・本時で学んだこと ・疑問に思ったことをメモする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Risa Suzuki</dc:creator>
  <cp:lastModifiedBy>Risa Suzuki</cp:lastModifiedBy>
  <cp:revision>35</cp:revision>
  <dcterms:created xsi:type="dcterms:W3CDTF">2026-04-05T11:12:43Z</dcterms:created>
  <dcterms:modified xsi:type="dcterms:W3CDTF">2026-04-09T23:14:53Z</dcterms:modified>
</cp:coreProperties>
</file>