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  <p:sldMasterId id="2147483684" r:id="rId4"/>
  </p:sldMasterIdLst>
  <p:notesMasterIdLst>
    <p:notesMasterId r:id="rId30"/>
  </p:notesMasterIdLst>
  <p:sldIdLst>
    <p:sldId id="298" r:id="rId5"/>
    <p:sldId id="290" r:id="rId6"/>
    <p:sldId id="269" r:id="rId7"/>
    <p:sldId id="264" r:id="rId8"/>
    <p:sldId id="271" r:id="rId9"/>
    <p:sldId id="272" r:id="rId10"/>
    <p:sldId id="275" r:id="rId11"/>
    <p:sldId id="276" r:id="rId12"/>
    <p:sldId id="283" r:id="rId13"/>
    <p:sldId id="285" r:id="rId14"/>
    <p:sldId id="286" r:id="rId15"/>
    <p:sldId id="287" r:id="rId16"/>
    <p:sldId id="277" r:id="rId17"/>
    <p:sldId id="289" r:id="rId18"/>
    <p:sldId id="267" r:id="rId19"/>
    <p:sldId id="274" r:id="rId20"/>
    <p:sldId id="280" r:id="rId21"/>
    <p:sldId id="273" r:id="rId22"/>
    <p:sldId id="288" r:id="rId23"/>
    <p:sldId id="299" r:id="rId24"/>
    <p:sldId id="278" r:id="rId25"/>
    <p:sldId id="281" r:id="rId26"/>
    <p:sldId id="279" r:id="rId27"/>
    <p:sldId id="282" r:id="rId28"/>
    <p:sldId id="309" r:id="rId29"/>
  </p:sldIdLst>
  <p:sldSz cx="9144000" cy="5143500" type="screen16x9"/>
  <p:notesSz cx="6858000" cy="9144000"/>
  <p:embeddedFontLst>
    <p:embeddedFont>
      <p:font typeface="Aptos Serif" panose="02020604070405020304" pitchFamily="18" charset="0"/>
      <p:regular r:id="rId31"/>
      <p:bold r:id="rId32"/>
      <p:italic r:id="rId33"/>
      <p:boldItalic r:id="rId34"/>
    </p:embeddedFont>
    <p:embeddedFont>
      <p:font typeface="Avenir Next LT Pro" panose="020B0504020202020204" pitchFamily="34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Oswald" panose="00000500000000000000" pitchFamily="2" charset="0"/>
      <p:regular r:id="rId43"/>
      <p:bold r:id="rId44"/>
    </p:embeddedFont>
    <p:embeddedFont>
      <p:font typeface="Playfair Display" panose="00000500000000000000" pitchFamily="2" charset="0"/>
      <p:regular r:id="rId45"/>
      <p:bold r:id="rId46"/>
      <p:italic r:id="rId47"/>
      <p:boldItalic r:id="rId48"/>
    </p:embeddedFont>
    <p:embeddedFont>
      <p:font typeface="Posterama" panose="020B0504020200020000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0057" autoAdjust="0"/>
  </p:normalViewPr>
  <p:slideViewPr>
    <p:cSldViewPr snapToGrid="0">
      <p:cViewPr varScale="1">
        <p:scale>
          <a:sx n="67" d="100"/>
          <a:sy n="67" d="100"/>
        </p:scale>
        <p:origin x="14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11b95e7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11b95e7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e15ad27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de15ad27f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03A3FF20-7852-2E04-B095-9819F09E3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e15ad27f_0_142:notes">
            <a:extLst>
              <a:ext uri="{FF2B5EF4-FFF2-40B4-BE49-F238E27FC236}">
                <a16:creationId xmlns:a16="http://schemas.microsoft.com/office/drawing/2014/main" id="{8E95B083-A747-210D-14B1-FB4B98D5B2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de15ad27f_0_142:notes">
            <a:extLst>
              <a:ext uri="{FF2B5EF4-FFF2-40B4-BE49-F238E27FC236}">
                <a16:creationId xmlns:a16="http://schemas.microsoft.com/office/drawing/2014/main" id="{7640DA52-7D65-015C-B2F9-91CDB2B6AB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081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8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3f78ec3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3f78ec32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3f78ec3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3f78ec32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de15ad27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8de15ad27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b59ae00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9b59ae008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0DD5AFB-1E4F-AC79-6D7D-20A777DB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43a3bfded_0_118:notes">
            <a:extLst>
              <a:ext uri="{FF2B5EF4-FFF2-40B4-BE49-F238E27FC236}">
                <a16:creationId xmlns:a16="http://schemas.microsoft.com/office/drawing/2014/main" id="{C41DE3A3-CBD5-7A4A-2047-0627CD79F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43a3bfded_0_118:notes">
            <a:extLst>
              <a:ext uri="{FF2B5EF4-FFF2-40B4-BE49-F238E27FC236}">
                <a16:creationId xmlns:a16="http://schemas.microsoft.com/office/drawing/2014/main" id="{A0F8701B-9BF8-5B16-CA98-2A9622885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3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de15ad27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de15ad27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3f78ec3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3f78ec3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B88302A1-C77B-D57C-A4C4-84FCD127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e15ad27f_0_142:notes">
            <a:extLst>
              <a:ext uri="{FF2B5EF4-FFF2-40B4-BE49-F238E27FC236}">
                <a16:creationId xmlns:a16="http://schemas.microsoft.com/office/drawing/2014/main" id="{9C809AB3-8A28-81B2-9137-62159F1E20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de15ad27f_0_142:notes">
            <a:extLst>
              <a:ext uri="{FF2B5EF4-FFF2-40B4-BE49-F238E27FC236}">
                <a16:creationId xmlns:a16="http://schemas.microsoft.com/office/drawing/2014/main" id="{DB527B98-E554-5EF8-1BD3-D1896F5961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10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418338"/>
            <a:ext cx="8227314" cy="234810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2926655"/>
            <a:ext cx="8227314" cy="1680397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60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8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8338"/>
            <a:ext cx="8227314" cy="23598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2926656"/>
            <a:ext cx="8227314" cy="164058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1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8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844"/>
            <a:ext cx="805934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21322"/>
            <a:ext cx="4040981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131658"/>
            <a:ext cx="4040981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917" y="1421322"/>
            <a:ext cx="4060883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917" y="2131658"/>
            <a:ext cx="4060883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5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2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199515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42901"/>
            <a:ext cx="4112514" cy="430800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7492"/>
            <a:ext cx="3728117" cy="21534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6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200061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342900"/>
            <a:ext cx="4112514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2031"/>
            <a:ext cx="3728117" cy="190971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5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84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418338"/>
            <a:ext cx="2140839" cy="4232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418338"/>
            <a:ext cx="5800725" cy="423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1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418338"/>
            <a:ext cx="8227314" cy="234810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2926655"/>
            <a:ext cx="8227314" cy="1680397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0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8338"/>
            <a:ext cx="8227314" cy="23598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2926656"/>
            <a:ext cx="8227314" cy="164058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56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9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844"/>
            <a:ext cx="805934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21322"/>
            <a:ext cx="4040981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131658"/>
            <a:ext cx="4040981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917" y="1421322"/>
            <a:ext cx="4060883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917" y="2131658"/>
            <a:ext cx="4060883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2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3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8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199515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42901"/>
            <a:ext cx="4112514" cy="430800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7492"/>
            <a:ext cx="3728117" cy="21534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200061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342900"/>
            <a:ext cx="4112514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2031"/>
            <a:ext cx="3728117" cy="190971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2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418338"/>
            <a:ext cx="2140839" cy="4232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418338"/>
            <a:ext cx="5800725" cy="423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9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379407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4726"/>
            <a:ext cx="7170358" cy="4968774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39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9653"/>
            <a:ext cx="8229600" cy="302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00" kern="1200" cap="all" spc="15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0950" y="4767263"/>
            <a:ext cx="1085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4726"/>
            <a:ext cx="7170358" cy="4968774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39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9653"/>
            <a:ext cx="8229600" cy="302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00" kern="1200" cap="all" spc="15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0950" y="4767263"/>
            <a:ext cx="1085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num=12&amp;sa=X&amp;sca_esv=287ad10b47f6d4df&amp;udm=7&amp;fbs=AIIjpHxAboEh8T4AmOafDyCTZyIm8RWqP2qSpOhpPJGsNPgdEUaMTwAoz6ZS8PTaTmOi9sA7tMJ7smtArD2wrIS-mUJ2U5M8yMeu1mtG6auX6vdduFPxxNU50FuUnUtRrTBsj6stq5Abo_BXV7zqHDfkWVQugpuUs4i500cRwCY05Oc65mmIVWGHyoZKt8kn5qGqDvbFwKfabyuSsnfDZRQR05bxuYNujcRCILgUrceWNmyoGzm6bsaXy11oV1OPlGvNCyQVQlwp&amp;q=%E3%83%97%E3%83%AD%E3%82%B0%E3%83%A9%E3%83%9F%E3%83%B3%E3%82%B0%E3%81%A8%E3%81%AF&amp;ved=2ahUKEwiq-6bCi66QAxVcR6QEHcJsDggQtKgLegQIFhAB&amp;biw=1280&amp;bih=551&amp;dpr=1.5#fpstate=ive&amp;vld=cid:daa3ea5d,vid:Q0AMznscZRk,st: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E9F3F3"/>
              </a:solidFill>
              <a:latin typeface="Avenir Next LT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3F002-7F2B-4856-DD67-C5AD399A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3256"/>
          <a:stretch>
            <a:fillRect/>
          </a:stretch>
        </p:blipFill>
        <p:spPr>
          <a:xfrm>
            <a:off x="3214396" y="0"/>
            <a:ext cx="5929604" cy="5143492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194728" cy="51435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214D1-0884-33BF-89A5-41069522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60" y="214313"/>
            <a:ext cx="3409061" cy="2164563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情報</a:t>
            </a:r>
            <a:r>
              <a:rPr lang="en-US" altLang="ja-JP" sz="7200" dirty="0"/>
              <a:t>Ⅰ</a:t>
            </a:r>
            <a:endParaRPr lang="en-GB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D0B04-761A-3C4C-101E-A7D45E34EF35}"/>
              </a:ext>
            </a:extLst>
          </p:cNvPr>
          <p:cNvSpPr txBox="1"/>
          <p:nvPr/>
        </p:nvSpPr>
        <p:spPr>
          <a:xfrm>
            <a:off x="371003" y="2610803"/>
            <a:ext cx="592960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第</a:t>
            </a:r>
            <a:r>
              <a:rPr lang="en-US" altLang="ja-JP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3</a:t>
            </a: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編「コンピュータとプログラミング」</a:t>
            </a:r>
            <a:r>
              <a:rPr lang="en-US" altLang="ja-JP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no.</a:t>
            </a: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６</a:t>
            </a:r>
            <a:endParaRPr lang="en-GB" altLang="ja-JP" sz="2100" kern="1200" dirty="0">
              <a:solidFill>
                <a:srgbClr val="262626"/>
              </a:solidFill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Google Shape;137;p25">
            <a:extLst>
              <a:ext uri="{FF2B5EF4-FFF2-40B4-BE49-F238E27FC236}">
                <a16:creationId xmlns:a16="http://schemas.microsoft.com/office/drawing/2014/main" id="{C28A1ACE-A359-9CBA-F5FD-0AC2D6A6D3E8}"/>
              </a:ext>
            </a:extLst>
          </p:cNvPr>
          <p:cNvSpPr txBox="1"/>
          <p:nvPr/>
        </p:nvSpPr>
        <p:spPr>
          <a:xfrm>
            <a:off x="371003" y="3003218"/>
            <a:ext cx="7180962" cy="46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8"/>
            <a:r>
              <a:rPr lang="en-US" altLang="ja" sz="2400" dirty="0">
                <a:latin typeface="Playfair Display"/>
                <a:ea typeface="Playfair Display"/>
                <a:cs typeface="Playfair Display"/>
                <a:sym typeface="Playfair Display"/>
              </a:rPr>
              <a:t>※</a:t>
            </a:r>
            <a:r>
              <a:rPr lang="ja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この資料を</a:t>
            </a:r>
            <a:r>
              <a:rPr lang="ja-JP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無断で使用すること</a:t>
            </a:r>
            <a:r>
              <a:rPr lang="ja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を固く禁じます．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85684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E3BBA-4114-40E2-C36B-BF60163E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" y="0"/>
            <a:ext cx="4042701" cy="51435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A232D96-6B54-5841-AC48-416A18F28B9B}"/>
              </a:ext>
            </a:extLst>
          </p:cNvPr>
          <p:cNvSpPr/>
          <p:nvPr/>
        </p:nvSpPr>
        <p:spPr>
          <a:xfrm>
            <a:off x="4191000" y="1828800"/>
            <a:ext cx="4892458" cy="2228850"/>
          </a:xfrm>
          <a:prstGeom prst="wedgeRectCallout">
            <a:avLst>
              <a:gd name="adj1" fmla="val -67775"/>
              <a:gd name="adj2" fmla="val 3042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019EF-6B4C-D6CA-3419-8795700C003B}"/>
              </a:ext>
            </a:extLst>
          </p:cNvPr>
          <p:cNvSpPr txBox="1"/>
          <p:nvPr/>
        </p:nvSpPr>
        <p:spPr>
          <a:xfrm>
            <a:off x="4343402" y="1981200"/>
            <a:ext cx="5000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「ドライブにコピーを保存」すると、</a:t>
            </a:r>
            <a:endParaRPr lang="en-GB" altLang="ja-JP" sz="2800" dirty="0"/>
          </a:p>
          <a:p>
            <a:r>
              <a:rPr lang="ja-JP" altLang="en-US" sz="2800" dirty="0"/>
              <a:t>マイドライブに勝手に保存されます。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8A2F0-22C2-CEC6-8837-99CF12A2CF42}"/>
              </a:ext>
            </a:extLst>
          </p:cNvPr>
          <p:cNvSpPr/>
          <p:nvPr/>
        </p:nvSpPr>
        <p:spPr>
          <a:xfrm>
            <a:off x="561975" y="3400425"/>
            <a:ext cx="3541268" cy="323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A3953-5C95-B541-063B-B8835A84C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44527"/>
            <a:ext cx="4160511" cy="445129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38ACD51-2D2F-DAFA-0499-F0E5A22BED93}"/>
              </a:ext>
            </a:extLst>
          </p:cNvPr>
          <p:cNvSpPr/>
          <p:nvPr/>
        </p:nvSpPr>
        <p:spPr>
          <a:xfrm>
            <a:off x="4474836" y="2518916"/>
            <a:ext cx="4602489" cy="1989832"/>
          </a:xfrm>
          <a:prstGeom prst="wedgeRectCallout">
            <a:avLst>
              <a:gd name="adj1" fmla="val -66704"/>
              <a:gd name="adj2" fmla="val 428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278B8-DDAB-7CF0-4100-A78E9B7E901E}"/>
              </a:ext>
            </a:extLst>
          </p:cNvPr>
          <p:cNvSpPr txBox="1"/>
          <p:nvPr/>
        </p:nvSpPr>
        <p:spPr>
          <a:xfrm>
            <a:off x="4474836" y="2975223"/>
            <a:ext cx="5000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このフォルダが自動的に作成される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353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DDA97-03B1-DACC-D76E-C8F8A5A7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835"/>
            <a:ext cx="9144000" cy="28613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B24DB2-C6DA-C8EE-3DF6-89FF6846E910}"/>
              </a:ext>
            </a:extLst>
          </p:cNvPr>
          <p:cNvSpPr/>
          <p:nvPr/>
        </p:nvSpPr>
        <p:spPr>
          <a:xfrm>
            <a:off x="1047750" y="2286000"/>
            <a:ext cx="1724025" cy="447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D7CF373-74B6-A497-41B1-48AACC137468}"/>
              </a:ext>
            </a:extLst>
          </p:cNvPr>
          <p:cNvSpPr/>
          <p:nvPr/>
        </p:nvSpPr>
        <p:spPr>
          <a:xfrm>
            <a:off x="209550" y="304800"/>
            <a:ext cx="8582025" cy="1600200"/>
          </a:xfrm>
          <a:prstGeom prst="wedgeRectCallout">
            <a:avLst>
              <a:gd name="adj1" fmla="val -25827"/>
              <a:gd name="adj2" fmla="val 690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274B8-19F2-6EAA-547A-330270342A91}"/>
              </a:ext>
            </a:extLst>
          </p:cNvPr>
          <p:cNvSpPr txBox="1"/>
          <p:nvPr/>
        </p:nvSpPr>
        <p:spPr>
          <a:xfrm>
            <a:off x="333374" y="523875"/>
            <a:ext cx="839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ここをクリックして「</a:t>
            </a:r>
            <a:r>
              <a:rPr lang="en-GB" altLang="ja-JP" sz="3600" dirty="0"/>
              <a:t>name</a:t>
            </a:r>
            <a:r>
              <a:rPr lang="ja-JP" altLang="en-US" sz="3600" dirty="0"/>
              <a:t>」を削除し自分の名前を入力しましょう。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256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52CC-7D8B-312B-F527-4A5E6BC3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53243"/>
            <a:ext cx="8520600" cy="1539407"/>
          </a:xfrm>
        </p:spPr>
        <p:txBody>
          <a:bodyPr>
            <a:normAutofit/>
          </a:bodyPr>
          <a:lstStyle/>
          <a:p>
            <a:r>
              <a:rPr lang="ja" altLang="en-US" sz="4400" dirty="0">
                <a:highlight>
                  <a:srgbClr val="FFFF00"/>
                </a:highlight>
                <a:latin typeface="Aptos Serif" panose="020B0502040204020203" pitchFamily="18" charset="0"/>
                <a:cs typeface="Aptos Serif" panose="020B0502040204020203" pitchFamily="18" charset="0"/>
              </a:rPr>
              <a:t>プログラムを動かしてみよう！</a:t>
            </a:r>
            <a:endParaRPr lang="en-GB" sz="4400" dirty="0">
              <a:highlight>
                <a:srgbClr val="FFFF00"/>
              </a:highlight>
              <a:latin typeface="Aptos Serif" panose="020B0502040204020203" pitchFamily="18" charset="0"/>
              <a:cs typeface="Aptos Serif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8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F0AA4A3-F225-9B59-6A10-3D1EBD96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>
            <a:extLst>
              <a:ext uri="{FF2B5EF4-FFF2-40B4-BE49-F238E27FC236}">
                <a16:creationId xmlns:a16="http://schemas.microsoft.com/office/drawing/2014/main" id="{85DAD96F-86CF-63E7-CF67-602BAD349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50" y="1550250"/>
            <a:ext cx="8882743" cy="1735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highlight>
                  <a:srgbClr val="FFFF00"/>
                </a:highlight>
              </a:rPr>
              <a:t>例題）基本的なコードをコピペして実行しよう！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highlight>
                  <a:srgbClr val="FFFF00"/>
                </a:highlight>
              </a:rPr>
              <a:t>【主】（各</a:t>
            </a:r>
            <a:r>
              <a:rPr lang="ja-JP" altLang="en-US" dirty="0">
                <a:highlight>
                  <a:srgbClr val="FFFF00"/>
                </a:highlight>
              </a:rPr>
              <a:t>２</a:t>
            </a:r>
            <a:r>
              <a:rPr lang="ja" dirty="0">
                <a:highlight>
                  <a:srgbClr val="FFFF00"/>
                </a:highlight>
              </a:rPr>
              <a:t>点</a:t>
            </a:r>
            <a:r>
              <a:rPr lang="en-US" altLang="ja-JP" dirty="0">
                <a:highlight>
                  <a:srgbClr val="FFFF00"/>
                </a:highlight>
              </a:rPr>
              <a:t>×</a:t>
            </a:r>
            <a:r>
              <a:rPr lang="ja-JP" altLang="en-US" dirty="0">
                <a:highlight>
                  <a:srgbClr val="FFFF00"/>
                </a:highlight>
              </a:rPr>
              <a:t>６</a:t>
            </a:r>
            <a:r>
              <a:rPr lang="ja" dirty="0">
                <a:highlight>
                  <a:srgbClr val="FFFF00"/>
                </a:highlight>
              </a:rPr>
              <a:t>＝</a:t>
            </a:r>
            <a:r>
              <a:rPr lang="ja-JP" altLang="en-US" dirty="0">
                <a:highlight>
                  <a:srgbClr val="FFFF00"/>
                </a:highlight>
              </a:rPr>
              <a:t>１２</a:t>
            </a:r>
            <a:r>
              <a:rPr lang="ja" dirty="0">
                <a:highlight>
                  <a:srgbClr val="FFFF00"/>
                </a:highlight>
              </a:rPr>
              <a:t>点）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68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219675" y="201475"/>
            <a:ext cx="8782800" cy="19143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ja" sz="302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例題１）コンピュータに文字の表示を命令する</a:t>
            </a:r>
            <a:endParaRPr sz="3020" dirty="0">
              <a:highlight>
                <a:srgbClr val="D9D2E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ja" sz="3020" dirty="0">
                <a:latin typeface="Arial"/>
                <a:ea typeface="Arial"/>
                <a:cs typeface="Arial"/>
                <a:sym typeface="Arial"/>
              </a:rPr>
              <a:t>”hello”という文字を表示させる．</a:t>
            </a:r>
            <a:endParaRPr lang="ja" altLang="en-US" sz="302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-GB" altLang="ja" sz="2975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GB" altLang="ja" sz="2975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altLang="ja" sz="2975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lang="en-GB" altLang="ja" sz="2975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GB" sz="2975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lang="en-GB" sz="473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6CDD6-62B2-1706-44B4-E71E23895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4" y="2506291"/>
            <a:ext cx="8926171" cy="205768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08B9D1E-F20A-4072-B267-668F3B42B96B}"/>
              </a:ext>
            </a:extLst>
          </p:cNvPr>
          <p:cNvSpPr/>
          <p:nvPr/>
        </p:nvSpPr>
        <p:spPr>
          <a:xfrm>
            <a:off x="4057651" y="1608363"/>
            <a:ext cx="4800600" cy="897927"/>
          </a:xfrm>
          <a:prstGeom prst="wedgeRectCallout">
            <a:avLst>
              <a:gd name="adj1" fmla="val -64414"/>
              <a:gd name="adj2" fmla="val -32826"/>
            </a:avLst>
          </a:prstGeom>
          <a:solidFill>
            <a:schemeClr val="bg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solidFill>
                  <a:schemeClr val="bg2"/>
                </a:solidFill>
              </a:rPr>
              <a:t>「</a:t>
            </a:r>
            <a:r>
              <a:rPr lang="en-GB" altLang="ja-JP" sz="1800" dirty="0">
                <a:solidFill>
                  <a:schemeClr val="bg2"/>
                </a:solidFill>
              </a:rPr>
              <a:t>””</a:t>
            </a:r>
            <a:r>
              <a:rPr lang="ja-JP" altLang="en-US" sz="1800" dirty="0">
                <a:solidFill>
                  <a:schemeClr val="bg2"/>
                </a:solidFill>
              </a:rPr>
              <a:t>」をつけることで「この中身は文字ですよ。」と</a:t>
            </a:r>
            <a:endParaRPr lang="en-GB" altLang="ja-JP" sz="1800" dirty="0">
              <a:solidFill>
                <a:schemeClr val="bg2"/>
              </a:solidFill>
            </a:endParaRPr>
          </a:p>
          <a:p>
            <a:pPr algn="ctr"/>
            <a:r>
              <a:rPr lang="ja-JP" altLang="en-US" sz="1800" dirty="0">
                <a:solidFill>
                  <a:schemeClr val="bg2"/>
                </a:solidFill>
              </a:rPr>
              <a:t>表現することができる。</a:t>
            </a:r>
            <a:endParaRPr lang="en-GB" altLang="ja-JP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147713" y="40735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ja-JP" altLang="en-US" dirty="0"/>
              <a:t>演算子を使って基本的な計算を行おう。</a:t>
            </a:r>
            <a:br>
              <a:rPr lang="ja-JP" altLang="en-US" dirty="0"/>
            </a:br>
            <a:endParaRPr dirty="0"/>
          </a:p>
        </p:txBody>
      </p:sp>
      <p:pic>
        <p:nvPicPr>
          <p:cNvPr id="136" name="Google Shape;1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13" y="1249136"/>
            <a:ext cx="8816673" cy="320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5913BF97-C916-FFC5-7F29-A8DD91E7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>
            <a:extLst>
              <a:ext uri="{FF2B5EF4-FFF2-40B4-BE49-F238E27FC236}">
                <a16:creationId xmlns:a16="http://schemas.microsoft.com/office/drawing/2014/main" id="{B36A5029-F1F9-6A7F-1C1E-C06025B82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736" y="232685"/>
            <a:ext cx="8556601" cy="4600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　例題２）演算子を使ってコンピュータに計算させる</a:t>
            </a:r>
            <a:endParaRPr lang="ja-JP" altLang="en-US"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br>
              <a:rPr lang="en-GB" altLang="ja-JP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altLang="ja-JP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altLang="en-US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49544-FEDA-A1C1-7139-928E0EF1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3" y="1092088"/>
            <a:ext cx="3331455" cy="3373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084BE-E681-DDEA-C1B8-312254DC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812" y="1355271"/>
            <a:ext cx="6364535" cy="31101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B47C0C-ED96-6A71-57AB-83237B047D61}"/>
              </a:ext>
            </a:extLst>
          </p:cNvPr>
          <p:cNvSpPr/>
          <p:nvPr/>
        </p:nvSpPr>
        <p:spPr>
          <a:xfrm>
            <a:off x="4220936" y="2106386"/>
            <a:ext cx="424543" cy="12246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4C46E14-410C-587F-51B1-EA1DE27D1030}"/>
              </a:ext>
            </a:extLst>
          </p:cNvPr>
          <p:cNvSpPr/>
          <p:nvPr/>
        </p:nvSpPr>
        <p:spPr>
          <a:xfrm>
            <a:off x="5314950" y="2669721"/>
            <a:ext cx="3159579" cy="1436916"/>
          </a:xfrm>
          <a:prstGeom prst="wedgeRectCallout">
            <a:avLst>
              <a:gd name="adj1" fmla="val -65019"/>
              <a:gd name="adj2" fmla="val -3175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CB7F8-B5F9-1AAA-2065-4455847BE9A1}"/>
              </a:ext>
            </a:extLst>
          </p:cNvPr>
          <p:cNvSpPr txBox="1"/>
          <p:nvPr/>
        </p:nvSpPr>
        <p:spPr>
          <a:xfrm>
            <a:off x="5520476" y="2778768"/>
            <a:ext cx="289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「</a:t>
            </a:r>
            <a:r>
              <a:rPr lang="en-GB" altLang="ja-JP" sz="1800" dirty="0"/>
              <a:t>#</a:t>
            </a:r>
            <a:r>
              <a:rPr lang="ja-JP" altLang="en-US" sz="1800" dirty="0"/>
              <a:t>」はコメント</a:t>
            </a:r>
            <a:endParaRPr lang="en-GB" altLang="ja-JP" sz="1800" dirty="0"/>
          </a:p>
          <a:p>
            <a:endParaRPr lang="en-GB" sz="1800" dirty="0"/>
          </a:p>
          <a:p>
            <a:r>
              <a:rPr lang="ja-JP" altLang="en-US" sz="1800" dirty="0"/>
              <a:t>プログラムに支障なし</a:t>
            </a:r>
            <a:endParaRPr lang="en-GB" altLang="ja-JP" sz="1800" dirty="0"/>
          </a:p>
          <a:p>
            <a:r>
              <a:rPr lang="ja-JP" altLang="en-US" sz="1800" dirty="0"/>
              <a:t>何を書いたかのメモ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170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212905" y="142878"/>
            <a:ext cx="8718189" cy="1514472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例題３）コンピュータに以下の計算をさせる。</a:t>
            </a:r>
            <a:endParaRPr lang="ja-JP" altLang="en-US"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底辺を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，高さを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height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，面積を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area 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という変数とし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 底辺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GB" altLang="ja-JP" sz="2600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 高さ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の三角形の面積を計算させる．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0245D-D918-B570-E6A7-C5F5C805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3" y="1846086"/>
            <a:ext cx="8016591" cy="306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9BD-2D76-F145-24F8-3823E9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2" y="116776"/>
            <a:ext cx="8453725" cy="169050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「底辺」「高さ」「面積」のように、いろいろな和也文字を当てはめることができる「箱」のようなものを（　　　　　）といい、</a:t>
            </a:r>
            <a:endParaRPr lang="en-GB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5B91AB-9356-1D21-F12D-6EAE279532F1}"/>
              </a:ext>
            </a:extLst>
          </p:cNvPr>
          <p:cNvSpPr txBox="1">
            <a:spLocks/>
          </p:cNvSpPr>
          <p:nvPr/>
        </p:nvSpPr>
        <p:spPr>
          <a:xfrm>
            <a:off x="535637" y="3260025"/>
            <a:ext cx="8453725" cy="18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200" dirty="0"/>
              <a:t>変数に数値や文字をあてはめることを（　　　　　）という。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01B7A-429F-C645-A1CD-8CF141A220A9}"/>
              </a:ext>
            </a:extLst>
          </p:cNvPr>
          <p:cNvSpPr txBox="1"/>
          <p:nvPr/>
        </p:nvSpPr>
        <p:spPr>
          <a:xfrm>
            <a:off x="5257799" y="1123950"/>
            <a:ext cx="160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変数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37618-84EA-890C-93C2-64DD805E7274}"/>
              </a:ext>
            </a:extLst>
          </p:cNvPr>
          <p:cNvSpPr txBox="1"/>
          <p:nvPr/>
        </p:nvSpPr>
        <p:spPr>
          <a:xfrm>
            <a:off x="1447799" y="4095750"/>
            <a:ext cx="160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代入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6DB3B-9B15-7254-2B49-BDD5F94E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43169"/>
            <a:ext cx="1415525" cy="1799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0976C-2480-D0C9-2770-BBF3591F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86" y="1797749"/>
            <a:ext cx="1260097" cy="16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488529" y="94837"/>
            <a:ext cx="7013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dirty="0"/>
              <a:t>～第２章プログラミングの流れ～</a:t>
            </a:r>
            <a:endParaRPr sz="3200" dirty="0"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187778" y="993228"/>
            <a:ext cx="8768443" cy="396929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/>
              <a:t>1回目：</a:t>
            </a:r>
            <a:r>
              <a:rPr lang="ja-JP" altLang="en-US" sz="2400" dirty="0"/>
              <a:t>アルゴリズムとは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2</a:t>
            </a:r>
            <a:r>
              <a:rPr lang="ja-JP" altLang="en-US" sz="2400" dirty="0"/>
              <a:t>回目：フローチャートとアクティビティ図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2"/>
                </a:solidFill>
                <a:highlight>
                  <a:srgbClr val="FF00FF"/>
                </a:highlight>
              </a:rPr>
              <a:t>3</a:t>
            </a:r>
            <a:r>
              <a:rPr lang="ja-JP" altLang="en-US" sz="2400" dirty="0">
                <a:solidFill>
                  <a:schemeClr val="bg2"/>
                </a:solidFill>
                <a:highlight>
                  <a:srgbClr val="FF00FF"/>
                </a:highlight>
              </a:rPr>
              <a:t>回目：プログラミング言語とは、</a:t>
            </a:r>
            <a:r>
              <a:rPr lang="en-US" altLang="ja-JP" sz="2400" dirty="0">
                <a:solidFill>
                  <a:schemeClr val="bg2"/>
                </a:solidFill>
                <a:highlight>
                  <a:srgbClr val="FF00FF"/>
                </a:highlight>
              </a:rPr>
              <a:t>Python</a:t>
            </a:r>
            <a:r>
              <a:rPr lang="ja-JP" altLang="en-US" sz="2400" dirty="0">
                <a:solidFill>
                  <a:schemeClr val="bg2"/>
                </a:solidFill>
                <a:highlight>
                  <a:srgbClr val="FF00FF"/>
                </a:highlight>
              </a:rPr>
              <a:t>の基本</a:t>
            </a:r>
            <a:endParaRPr sz="2400" dirty="0">
              <a:solidFill>
                <a:schemeClr val="bg2"/>
              </a:solidFill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4</a:t>
            </a:r>
            <a:r>
              <a:rPr lang="ja" sz="2400" dirty="0"/>
              <a:t>回目</a:t>
            </a:r>
            <a:r>
              <a:rPr lang="ja-JP" altLang="en-US" sz="2400" dirty="0"/>
              <a:t>：</a:t>
            </a:r>
            <a:r>
              <a:rPr lang="ja" sz="2400" dirty="0"/>
              <a:t>条件分岐式と繰り返し命令のプログラムを使いこなす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5</a:t>
            </a:r>
            <a:r>
              <a:rPr lang="ja" sz="2400" dirty="0"/>
              <a:t>回目：</a:t>
            </a:r>
            <a:r>
              <a:rPr lang="ja-JP" altLang="en-US" sz="2400" dirty="0"/>
              <a:t>配列と</a:t>
            </a:r>
            <a:r>
              <a:rPr lang="en-GB" altLang="ja-JP" sz="2400" dirty="0"/>
              <a:t>Random</a:t>
            </a:r>
            <a:r>
              <a:rPr lang="ja-JP" altLang="en-US" sz="2400" dirty="0"/>
              <a:t>関数とは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6</a:t>
            </a:r>
            <a:r>
              <a:rPr lang="ja" sz="2400" dirty="0"/>
              <a:t>回目：</a:t>
            </a:r>
            <a:r>
              <a:rPr lang="ja-JP" altLang="en-US" sz="2400" dirty="0"/>
              <a:t>関数を作る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7</a:t>
            </a:r>
            <a:r>
              <a:rPr lang="ja" sz="2400" dirty="0"/>
              <a:t>回目：まとめプリントに取り組む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B082-E164-256A-07A1-9433B61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1457"/>
            <a:ext cx="8520600" cy="1445079"/>
          </a:xfrm>
        </p:spPr>
        <p:txBody>
          <a:bodyPr/>
          <a:lstStyle/>
          <a:p>
            <a:pPr algn="l"/>
            <a:r>
              <a:rPr lang="ja-JP" altLang="en-US" dirty="0"/>
              <a:t>アイスブレイク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2E119-63CC-95A1-7508-1D911287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3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4904-98D3-6361-1BAB-CDB63893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8" y="172114"/>
            <a:ext cx="8821381" cy="5727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残りの時間で以下の課題に取り組む</a:t>
            </a:r>
            <a:r>
              <a:rPr lang="en-US" altLang="ja-JP" dirty="0"/>
              <a:t>【</a:t>
            </a:r>
            <a:r>
              <a:rPr lang="ja-JP" altLang="en-US" dirty="0"/>
              <a:t>知</a:t>
            </a:r>
            <a:r>
              <a:rPr lang="en-US" altLang="ja-JP" dirty="0"/>
              <a:t>】</a:t>
            </a:r>
            <a:r>
              <a:rPr lang="en-GB" altLang="ja-JP" dirty="0"/>
              <a:t>(</a:t>
            </a:r>
            <a:r>
              <a:rPr lang="ja-JP" altLang="en-US" dirty="0"/>
              <a:t>各</a:t>
            </a:r>
            <a:r>
              <a:rPr lang="en-GB" altLang="ja-JP" dirty="0"/>
              <a:t>2</a:t>
            </a:r>
            <a:r>
              <a:rPr lang="ja-JP" altLang="en-US" dirty="0"/>
              <a:t>点</a:t>
            </a:r>
            <a:r>
              <a:rPr lang="en-US" altLang="ja-JP" dirty="0"/>
              <a:t>×</a:t>
            </a:r>
            <a:r>
              <a:rPr lang="en-GB" altLang="ja-JP" dirty="0"/>
              <a:t>3=6</a:t>
            </a:r>
            <a:r>
              <a:rPr lang="ja-JP" altLang="en-US" dirty="0"/>
              <a:t>点</a:t>
            </a:r>
            <a:r>
              <a:rPr lang="en-GB" altLang="ja-JP" dirty="0"/>
              <a:t>)</a:t>
            </a:r>
            <a:endParaRPr lang="en-GB" dirty="0"/>
          </a:p>
        </p:txBody>
      </p:sp>
      <p:sp>
        <p:nvSpPr>
          <p:cNvPr id="4" name="Google Shape;171;p36">
            <a:extLst>
              <a:ext uri="{FF2B5EF4-FFF2-40B4-BE49-F238E27FC236}">
                <a16:creationId xmlns:a16="http://schemas.microsoft.com/office/drawing/2014/main" id="{FB3E8CA0-8935-6CB2-9490-7162B745B2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825793"/>
            <a:ext cx="8521700" cy="163165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課題１）</a:t>
            </a:r>
            <a:endParaRPr sz="25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”クラス,番号,名前”　を表示させる．</a:t>
            </a:r>
            <a:endParaRPr sz="25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表示結果例：　”</a:t>
            </a:r>
            <a:r>
              <a:rPr lang="en-GB" altLang="ja" sz="2500" dirty="0"/>
              <a:t>1</a:t>
            </a:r>
            <a:r>
              <a:rPr lang="ja-JP" altLang="en-US" sz="2500" dirty="0">
                <a:solidFill>
                  <a:schemeClr val="dk2"/>
                </a:solidFill>
              </a:rPr>
              <a:t>組</a:t>
            </a:r>
            <a:r>
              <a:rPr lang="en-GB" altLang="ja-JP" sz="2500" dirty="0">
                <a:solidFill>
                  <a:schemeClr val="dk2"/>
                </a:solidFill>
              </a:rPr>
              <a:t>1</a:t>
            </a:r>
            <a:r>
              <a:rPr lang="ja-JP" altLang="en-US" sz="2500" dirty="0">
                <a:solidFill>
                  <a:schemeClr val="dk2"/>
                </a:solidFill>
              </a:rPr>
              <a:t>番じょうほうりさ</a:t>
            </a:r>
            <a:r>
              <a:rPr lang="ja" sz="2500" dirty="0">
                <a:solidFill>
                  <a:schemeClr val="dk2"/>
                </a:solidFill>
              </a:rPr>
              <a:t>”</a:t>
            </a:r>
            <a:endParaRPr lang="en-GB" altLang="ja" sz="25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GB" sz="32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6642E-CC27-27C7-0042-5925BB6E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9" y="2824779"/>
            <a:ext cx="8821381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E131F791-77D8-6B32-89BA-88D62ABE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>
            <a:extLst>
              <a:ext uri="{FF2B5EF4-FFF2-40B4-BE49-F238E27FC236}">
                <a16:creationId xmlns:a16="http://schemas.microsoft.com/office/drawing/2014/main" id="{5FCBE0F6-906E-5C0C-664F-8831B46612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930" y="143618"/>
            <a:ext cx="8670470" cy="90623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800" dirty="0">
                <a:latin typeface="+mj-ea"/>
                <a:ea typeface="+mj-ea"/>
                <a:cs typeface="Arial"/>
                <a:sym typeface="Arial"/>
              </a:rPr>
              <a:t>　課題２）演算子を使ってコンピュータに計算させる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ja-JP" altLang="en-US" sz="26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ACB32-02B3-8E0D-9C50-021DB7E23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0" y="1137318"/>
            <a:ext cx="2841893" cy="3532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AE23D-507D-D942-3813-423A33F0B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570" y="1498790"/>
            <a:ext cx="6308667" cy="27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C0EAE-75E2-F63C-9FAE-6A993440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1;p36">
            <a:extLst>
              <a:ext uri="{FF2B5EF4-FFF2-40B4-BE49-F238E27FC236}">
                <a16:creationId xmlns:a16="http://schemas.microsoft.com/office/drawing/2014/main" id="{7B8B6F32-9D73-DB3B-287C-F75E432468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657" y="101685"/>
            <a:ext cx="9078686" cy="151855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課題</a:t>
            </a:r>
            <a:r>
              <a:rPr lang="ja-JP" altLang="en-US" sz="2500" dirty="0"/>
              <a:t>３</a:t>
            </a:r>
            <a:r>
              <a:rPr lang="ja" sz="2500" dirty="0">
                <a:solidFill>
                  <a:schemeClr val="dk2"/>
                </a:solidFill>
              </a:rPr>
              <a:t>）</a:t>
            </a:r>
            <a:r>
              <a:rPr lang="ja-JP" altLang="en-US" sz="2500" dirty="0"/>
              <a:t>コンピュータに以下の計算をさせる。</a:t>
            </a:r>
            <a:endParaRPr lang="en-GB" altLang="ja-JP" sz="2500" dirty="0"/>
          </a:p>
          <a:p>
            <a:pPr marL="0" indent="0">
              <a:buSzPts val="1100"/>
              <a:buNone/>
            </a:pP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半径を</a:t>
            </a:r>
            <a:r>
              <a:rPr lang="en-GB" altLang="ja-JP" sz="2400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，円周率を</a:t>
            </a:r>
            <a:r>
              <a:rPr lang="el-GR" sz="2800" dirty="0"/>
              <a:t>π</a:t>
            </a: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，面積を</a:t>
            </a:r>
            <a:r>
              <a:rPr lang="en-US" altLang="ja-JP" sz="24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という変数とし円の面積を計算させる。</a:t>
            </a:r>
            <a:r>
              <a:rPr lang="ja-JP" altLang="en-US" sz="2500" dirty="0">
                <a:ea typeface="Arial"/>
                <a:cs typeface="Arial"/>
              </a:rPr>
              <a:t>半径</a:t>
            </a:r>
            <a:r>
              <a:rPr lang="en-US" altLang="ja-JP" sz="2500" dirty="0">
                <a:ea typeface="Arial"/>
                <a:cs typeface="Arial"/>
              </a:rPr>
              <a:t>18</a:t>
            </a:r>
            <a:r>
              <a:rPr lang="ja-JP" altLang="en-US" sz="2500" dirty="0">
                <a:ea typeface="Arial"/>
                <a:cs typeface="Arial"/>
              </a:rPr>
              <a:t>、円周率</a:t>
            </a:r>
            <a:r>
              <a:rPr lang="el-GR" sz="2800" dirty="0"/>
              <a:t>π</a:t>
            </a:r>
            <a:r>
              <a:rPr lang="ja-JP" altLang="en-US" sz="2500" dirty="0">
                <a:ea typeface="Arial"/>
                <a:cs typeface="Arial"/>
              </a:rPr>
              <a:t>を</a:t>
            </a:r>
            <a:r>
              <a:rPr lang="en-GB" altLang="ja-JP" sz="2500" dirty="0">
                <a:ea typeface="Arial"/>
                <a:cs typeface="Arial"/>
              </a:rPr>
              <a:t>3.14</a:t>
            </a:r>
            <a:r>
              <a:rPr lang="ja-JP" altLang="en-US" sz="2500" dirty="0">
                <a:ea typeface="Arial"/>
                <a:cs typeface="Arial"/>
              </a:rPr>
              <a:t>とする。</a:t>
            </a:r>
            <a:endParaRPr lang="ja-JP" altLang="en-US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47811-12B5-67FB-D73A-A5413B22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5" y="1742607"/>
            <a:ext cx="8335985" cy="32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D642-B4D2-E087-6AD0-24DE00A9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3" y="158646"/>
            <a:ext cx="8520600" cy="764632"/>
          </a:xfrm>
        </p:spPr>
        <p:txBody>
          <a:bodyPr>
            <a:normAutofit/>
          </a:bodyPr>
          <a:lstStyle/>
          <a:p>
            <a:r>
              <a:rPr lang="ja-JP" altLang="en-US" dirty="0"/>
              <a:t>課題の提出方法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3CDC0-E35E-756D-B4D9-130110FD0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663" y="923926"/>
            <a:ext cx="3226536" cy="4060928"/>
          </a:xfrm>
          <a:ln w="38100"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ja-JP" altLang="en-US" dirty="0"/>
              <a:t>①右上の「共有」ボタンをクリックする。</a:t>
            </a:r>
            <a:endParaRPr lang="en-GB" altLang="ja-JP" dirty="0"/>
          </a:p>
          <a:p>
            <a:pPr marL="114300" indent="0">
              <a:buNone/>
            </a:pP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②ユーザに先生のアカウントを入力。</a:t>
            </a:r>
            <a:endParaRPr lang="en-GB" altLang="ja-JP" dirty="0"/>
          </a:p>
          <a:p>
            <a:pPr marL="114300" indent="0">
              <a:buNone/>
            </a:pP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③左下のリンクをコピーを</a:t>
            </a: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クリック。☞「完了」</a:t>
            </a:r>
            <a:endParaRPr lang="en-GB" altLang="ja-JP" dirty="0"/>
          </a:p>
          <a:p>
            <a:pPr marL="114300" indent="0">
              <a:buNone/>
            </a:pP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④クラスルームの課題に</a:t>
            </a: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「</a:t>
            </a:r>
            <a:r>
              <a:rPr lang="en-GB" altLang="ja-JP" dirty="0" err="1"/>
              <a:t>ctrl+V</a:t>
            </a:r>
            <a:r>
              <a:rPr lang="ja-JP" altLang="en-US" dirty="0"/>
              <a:t>」でリンクを貼り付ける。</a:t>
            </a:r>
            <a:endParaRPr lang="en-GB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C1B4B-C20E-F39D-D057-272435AD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29" y="254195"/>
            <a:ext cx="5614771" cy="4635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13008F-53DA-6440-A96D-24E0CF0CA32B}"/>
              </a:ext>
            </a:extLst>
          </p:cNvPr>
          <p:cNvSpPr/>
          <p:nvPr/>
        </p:nvSpPr>
        <p:spPr>
          <a:xfrm>
            <a:off x="3790951" y="4174930"/>
            <a:ext cx="1866900" cy="5334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C0A0F-C820-3686-2556-8C64028F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4726"/>
            <a:ext cx="7170358" cy="4968774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venir Next LT Pro"/>
            </a:endParaRPr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2DA640-E01B-4200-B995-866C7BC69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7CC489-144E-4C80-BA9D-16BC57F4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9452" y="0"/>
            <a:ext cx="5994548" cy="5143500"/>
          </a:xfrm>
          <a:custGeom>
            <a:avLst/>
            <a:gdLst>
              <a:gd name="connsiteX0" fmla="*/ 1497781 w 7992731"/>
              <a:gd name="connsiteY0" fmla="*/ 0 h 6858000"/>
              <a:gd name="connsiteX1" fmla="*/ 2402429 w 7992731"/>
              <a:gd name="connsiteY1" fmla="*/ 0 h 6858000"/>
              <a:gd name="connsiteX2" fmla="*/ 5164845 w 7992731"/>
              <a:gd name="connsiteY2" fmla="*/ 0 h 6858000"/>
              <a:gd name="connsiteX3" fmla="*/ 5726654 w 7992731"/>
              <a:gd name="connsiteY3" fmla="*/ 0 h 6858000"/>
              <a:gd name="connsiteX4" fmla="*/ 7992731 w 7992731"/>
              <a:gd name="connsiteY4" fmla="*/ 0 h 6858000"/>
              <a:gd name="connsiteX5" fmla="*/ 7992731 w 7992731"/>
              <a:gd name="connsiteY5" fmla="*/ 6858000 h 6858000"/>
              <a:gd name="connsiteX6" fmla="*/ 5726654 w 7992731"/>
              <a:gd name="connsiteY6" fmla="*/ 6858000 h 6858000"/>
              <a:gd name="connsiteX7" fmla="*/ 2402429 w 7992731"/>
              <a:gd name="connsiteY7" fmla="*/ 6858000 h 6858000"/>
              <a:gd name="connsiteX8" fmla="*/ 311758 w 7992731"/>
              <a:gd name="connsiteY8" fmla="*/ 6858000 h 6858000"/>
              <a:gd name="connsiteX9" fmla="*/ 314131 w 7992731"/>
              <a:gd name="connsiteY9" fmla="*/ 6707670 h 6858000"/>
              <a:gd name="connsiteX10" fmla="*/ 599703 w 7992731"/>
              <a:gd name="connsiteY10" fmla="*/ 5670858 h 6858000"/>
              <a:gd name="connsiteX11" fmla="*/ 1211435 w 7992731"/>
              <a:gd name="connsiteY11" fmla="*/ 4641255 h 6858000"/>
              <a:gd name="connsiteX12" fmla="*/ 1053042 w 7992731"/>
              <a:gd name="connsiteY12" fmla="*/ 3164269 h 6858000"/>
              <a:gd name="connsiteX13" fmla="*/ 607049 w 7992731"/>
              <a:gd name="connsiteY13" fmla="*/ 2589405 h 6858000"/>
              <a:gd name="connsiteX14" fmla="*/ 1054917 w 7992731"/>
              <a:gd name="connsiteY14" fmla="*/ 1068099 h 6858000"/>
              <a:gd name="connsiteX15" fmla="*/ 1502878 w 7992731"/>
              <a:gd name="connsiteY15" fmla="*/ 419995 h 6858000"/>
              <a:gd name="connsiteX16" fmla="*/ 1505906 w 7992731"/>
              <a:gd name="connsiteY16" fmla="*/ 184996 h 6858000"/>
              <a:gd name="connsiteX17" fmla="*/ 14545 w 7992731"/>
              <a:gd name="connsiteY17" fmla="*/ 0 h 6858000"/>
              <a:gd name="connsiteX18" fmla="*/ 879352 w 7992731"/>
              <a:gd name="connsiteY18" fmla="*/ 0 h 6858000"/>
              <a:gd name="connsiteX19" fmla="*/ 892054 w 7992731"/>
              <a:gd name="connsiteY19" fmla="*/ 78052 h 6858000"/>
              <a:gd name="connsiteX20" fmla="*/ 561941 w 7992731"/>
              <a:gd name="connsiteY20" fmla="*/ 535443 h 6858000"/>
              <a:gd name="connsiteX21" fmla="*/ 15320 w 7992731"/>
              <a:gd name="connsiteY21" fmla="*/ 219852 h 6858000"/>
              <a:gd name="connsiteX22" fmla="*/ 4235 w 7992731"/>
              <a:gd name="connsiteY22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92731" h="6858000">
                <a:moveTo>
                  <a:pt x="1497781" y="0"/>
                </a:moveTo>
                <a:lnTo>
                  <a:pt x="2402429" y="0"/>
                </a:lnTo>
                <a:lnTo>
                  <a:pt x="5164845" y="0"/>
                </a:lnTo>
                <a:lnTo>
                  <a:pt x="5726654" y="0"/>
                </a:lnTo>
                <a:lnTo>
                  <a:pt x="7992731" y="0"/>
                </a:lnTo>
                <a:lnTo>
                  <a:pt x="7992731" y="6858000"/>
                </a:lnTo>
                <a:lnTo>
                  <a:pt x="5726654" y="6858000"/>
                </a:lnTo>
                <a:lnTo>
                  <a:pt x="2402429" y="6858000"/>
                </a:lnTo>
                <a:lnTo>
                  <a:pt x="311758" y="6858000"/>
                </a:lnTo>
                <a:lnTo>
                  <a:pt x="314131" y="6707670"/>
                </a:lnTo>
                <a:cubicBezTo>
                  <a:pt x="335133" y="6366409"/>
                  <a:pt x="433652" y="6019042"/>
                  <a:pt x="599703" y="5670858"/>
                </a:cubicBezTo>
                <a:cubicBezTo>
                  <a:pt x="770258" y="5311556"/>
                  <a:pt x="1010815" y="4986832"/>
                  <a:pt x="1211435" y="4641255"/>
                </a:cubicBezTo>
                <a:cubicBezTo>
                  <a:pt x="1493038" y="4154456"/>
                  <a:pt x="1511836" y="3622744"/>
                  <a:pt x="1053042" y="3164269"/>
                </a:cubicBezTo>
                <a:cubicBezTo>
                  <a:pt x="881978" y="2993264"/>
                  <a:pt x="700423" y="2805523"/>
                  <a:pt x="607049" y="2589405"/>
                </a:cubicBezTo>
                <a:cubicBezTo>
                  <a:pt x="366280" y="2032158"/>
                  <a:pt x="541126" y="1508061"/>
                  <a:pt x="1054917" y="1068099"/>
                </a:cubicBezTo>
                <a:cubicBezTo>
                  <a:pt x="1261028" y="891535"/>
                  <a:pt x="1489689" y="709488"/>
                  <a:pt x="1502878" y="419995"/>
                </a:cubicBezTo>
                <a:cubicBezTo>
                  <a:pt x="1506390" y="341910"/>
                  <a:pt x="1507263" y="263520"/>
                  <a:pt x="1505906" y="184996"/>
                </a:cubicBezTo>
                <a:close/>
                <a:moveTo>
                  <a:pt x="14545" y="0"/>
                </a:moveTo>
                <a:lnTo>
                  <a:pt x="879352" y="0"/>
                </a:lnTo>
                <a:lnTo>
                  <a:pt x="892054" y="78052"/>
                </a:lnTo>
                <a:cubicBezTo>
                  <a:pt x="904493" y="285271"/>
                  <a:pt x="770273" y="479621"/>
                  <a:pt x="561941" y="535443"/>
                </a:cubicBezTo>
                <a:cubicBezTo>
                  <a:pt x="323847" y="599240"/>
                  <a:pt x="79117" y="457945"/>
                  <a:pt x="15320" y="219852"/>
                </a:cubicBezTo>
                <a:cubicBezTo>
                  <a:pt x="-630" y="160329"/>
                  <a:pt x="-3761" y="100391"/>
                  <a:pt x="4235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B6A1B-ECB1-787B-3687-F9D0750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1" y="1102178"/>
            <a:ext cx="6564086" cy="2808515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ja-JP" altLang="en-US" sz="3450" dirty="0">
                <a:latin typeface="+mj-lt"/>
                <a:ea typeface="+mj-ea"/>
                <a:cs typeface="+mj-cs"/>
              </a:rPr>
              <a:t>振り返りシートを書く。</a:t>
            </a: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r>
              <a:rPr lang="ja-JP" altLang="en-US" sz="3450" dirty="0">
                <a:latin typeface="+mj-lt"/>
                <a:ea typeface="+mj-ea"/>
                <a:cs typeface="+mj-cs"/>
              </a:rPr>
              <a:t>・本時で学んだこと</a:t>
            </a: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r>
              <a:rPr lang="ja-JP" altLang="en-US" sz="3450" dirty="0">
                <a:latin typeface="+mj-lt"/>
                <a:ea typeface="+mj-ea"/>
                <a:cs typeface="+mj-cs"/>
              </a:rPr>
              <a:t>・疑問に思ったことをメモする</a:t>
            </a:r>
            <a:br>
              <a:rPr lang="en-GB" altLang="ja-JP" sz="3450" dirty="0">
                <a:latin typeface="+mj-lt"/>
                <a:ea typeface="+mj-ea"/>
                <a:cs typeface="+mj-cs"/>
              </a:rPr>
            </a:br>
            <a:endParaRPr lang="en-US" sz="34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91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197400" y="877171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～本時の</a:t>
            </a:r>
            <a:r>
              <a:rPr lang="ja-JP" altLang="en-US" sz="3700" dirty="0"/>
              <a:t>めあて</a:t>
            </a:r>
            <a:r>
              <a:rPr lang="ja" sz="3700" dirty="0"/>
              <a:t>～</a:t>
            </a:r>
            <a:endParaRPr sz="3700"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800101" y="2230902"/>
            <a:ext cx="9111342" cy="103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4400" dirty="0"/>
              <a:t>Python</a:t>
            </a:r>
            <a:r>
              <a:rPr lang="ja-JP" altLang="en-US" sz="4400" dirty="0"/>
              <a:t>の基本操作を覚えよう！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264850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～本時の流れ～</a:t>
            </a:r>
            <a:endParaRPr sz="3700"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094014"/>
            <a:ext cx="8520600" cy="3918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dirty="0"/>
              <a:t>1.</a:t>
            </a:r>
            <a:r>
              <a:rPr lang="ja-JP" altLang="en-US" sz="3600" dirty="0"/>
              <a:t>前回の復習</a:t>
            </a:r>
            <a:r>
              <a:rPr lang="ja" sz="3600" dirty="0"/>
              <a:t>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2.</a:t>
            </a:r>
            <a:r>
              <a:rPr lang="en-US" altLang="ja-JP" sz="3600" dirty="0"/>
              <a:t>Python</a:t>
            </a:r>
            <a:r>
              <a:rPr lang="ja-JP" altLang="en-US" sz="3600" dirty="0"/>
              <a:t>基本操作①</a:t>
            </a:r>
            <a:r>
              <a:rPr lang="ja" sz="3600" dirty="0"/>
              <a:t>(</a:t>
            </a:r>
            <a:r>
              <a:rPr lang="en-GB" altLang="ja" sz="3600" dirty="0"/>
              <a:t>20</a:t>
            </a:r>
            <a:r>
              <a:rPr lang="ja" sz="3600" dirty="0"/>
              <a:t>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3.アイスブレイク(5min)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4.</a:t>
            </a:r>
            <a:r>
              <a:rPr lang="en-US" altLang="ja-JP" sz="3600" dirty="0"/>
              <a:t>Python</a:t>
            </a:r>
            <a:r>
              <a:rPr lang="ja-JP" altLang="en-US" sz="3600" dirty="0"/>
              <a:t>課題</a:t>
            </a:r>
            <a:r>
              <a:rPr lang="ja" sz="3600" dirty="0"/>
              <a:t>(</a:t>
            </a:r>
            <a:r>
              <a:rPr lang="en-GB" altLang="ja" sz="3600" dirty="0"/>
              <a:t>15</a:t>
            </a:r>
            <a:r>
              <a:rPr lang="ja" sz="3600" dirty="0"/>
              <a:t>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dirty="0"/>
              <a:t>5</a:t>
            </a:r>
            <a:r>
              <a:rPr lang="en-US" sz="3600" dirty="0"/>
              <a:t>.</a:t>
            </a:r>
            <a:r>
              <a:rPr lang="ja-JP" altLang="en-US" sz="3600" dirty="0"/>
              <a:t>振り返りシート記入</a:t>
            </a:r>
            <a:r>
              <a:rPr lang="en-GB" altLang="ja-JP" sz="3600" dirty="0"/>
              <a:t>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>
            <a:hlinkClick r:id="rId3"/>
          </p:cNvPr>
          <p:cNvSpPr txBox="1">
            <a:spLocks noGrp="1"/>
          </p:cNvSpPr>
          <p:nvPr>
            <p:ph type="title"/>
          </p:nvPr>
        </p:nvSpPr>
        <p:spPr>
          <a:xfrm>
            <a:off x="286200" y="849975"/>
            <a:ext cx="8520600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800"/>
              <a:t>プログラミングとは何ですか？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00"/>
          </a:p>
        </p:txBody>
      </p:sp>
      <p:sp>
        <p:nvSpPr>
          <p:cNvPr id="145" name="Google Shape;145;p32"/>
          <p:cNvSpPr txBox="1"/>
          <p:nvPr/>
        </p:nvSpPr>
        <p:spPr>
          <a:xfrm>
            <a:off x="90750" y="2087025"/>
            <a:ext cx="8911500" cy="1490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200" b="1" dirty="0">
                <a:solidFill>
                  <a:srgbClr val="A3151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コンピュータにお願いするための</a:t>
            </a:r>
            <a:endParaRPr sz="4200" b="1" dirty="0">
              <a:solidFill>
                <a:srgbClr val="A3151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200" b="1" dirty="0">
                <a:solidFill>
                  <a:srgbClr val="A3151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指示書を作ること。</a:t>
            </a:r>
            <a:endParaRPr sz="4200" b="1" dirty="0">
              <a:solidFill>
                <a:srgbClr val="A3151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311700" y="138500"/>
            <a:ext cx="85206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プログラミング言語の種類について</a:t>
            </a:r>
            <a:endParaRPr sz="3300"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311700" y="922564"/>
            <a:ext cx="8520600" cy="1393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63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1D35"/>
              </a:buClr>
              <a:buSzPts val="1780"/>
              <a:buFont typeface="Arial"/>
              <a:buChar char="●"/>
            </a:pPr>
            <a:r>
              <a:rPr lang="ja" sz="2000" b="1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Python</a:t>
            </a:r>
            <a:r>
              <a:rPr lang="ja" sz="2000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:AI・機械学習、Web開発、データサイエンス</a:t>
            </a: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163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780"/>
              <a:buFont typeface="Arial"/>
              <a:buChar char="●"/>
            </a:pPr>
            <a:r>
              <a:rPr lang="ja" sz="2000" b="1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Java</a:t>
            </a:r>
            <a:r>
              <a:rPr lang="ja" sz="2000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:モバイルアプリ（Android）、Webアプリ、企業システム</a:t>
            </a: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163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780"/>
              <a:buFont typeface="Arial"/>
              <a:buChar char="●"/>
            </a:pPr>
            <a:r>
              <a:rPr lang="ja" sz="2000" b="1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C++</a:t>
            </a:r>
            <a:r>
              <a:rPr lang="ja" sz="2000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:ゲーム開発、OS、組み込みシステム</a:t>
            </a: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2100"/>
              </a:spcBef>
              <a:spcAft>
                <a:spcPts val="0"/>
              </a:spcAft>
              <a:buSzPts val="440"/>
              <a:buNone/>
            </a:pP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2100"/>
              </a:spcBef>
              <a:spcAft>
                <a:spcPts val="1200"/>
              </a:spcAft>
              <a:buSzPts val="440"/>
              <a:buNone/>
            </a:pPr>
            <a:endParaRPr sz="2000" dirty="0"/>
          </a:p>
        </p:txBody>
      </p:sp>
      <p:sp>
        <p:nvSpPr>
          <p:cNvPr id="152" name="Google Shape;152;p33"/>
          <p:cNvSpPr txBox="1"/>
          <p:nvPr/>
        </p:nvSpPr>
        <p:spPr>
          <a:xfrm>
            <a:off x="169993" y="2563586"/>
            <a:ext cx="8804014" cy="22660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授業で扱うプログラミング言語：Python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・AIの開発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・Webアプリケーションの開発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・データ分析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A3151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49C6C-419A-0286-8B3D-B656B2B7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6" y="879731"/>
            <a:ext cx="7526404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A1579-A0FC-41ED-655F-91D4CDC2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6" y="133143"/>
            <a:ext cx="7821388" cy="74658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D3E7BF5-E60A-CC53-701F-3B4E5D3C376F}"/>
              </a:ext>
            </a:extLst>
          </p:cNvPr>
          <p:cNvSpPr/>
          <p:nvPr/>
        </p:nvSpPr>
        <p:spPr>
          <a:xfrm>
            <a:off x="2334985" y="3426466"/>
            <a:ext cx="3763736" cy="883756"/>
          </a:xfrm>
          <a:prstGeom prst="wedgeRoundRectCallout">
            <a:avLst>
              <a:gd name="adj1" fmla="val -54935"/>
              <a:gd name="adj2" fmla="val 50962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83F71-285C-D80E-12CA-8C9D5F98A1FF}"/>
              </a:ext>
            </a:extLst>
          </p:cNvPr>
          <p:cNvSpPr txBox="1"/>
          <p:nvPr/>
        </p:nvSpPr>
        <p:spPr>
          <a:xfrm>
            <a:off x="2473778" y="3575956"/>
            <a:ext cx="362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ここをクリック☟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8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DF810-27FC-D729-1C44-BE3C8394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122"/>
            <a:ext cx="9144000" cy="39947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4E3409-0F98-A2A3-9E07-02969BB41847}"/>
              </a:ext>
            </a:extLst>
          </p:cNvPr>
          <p:cNvSpPr/>
          <p:nvPr/>
        </p:nvSpPr>
        <p:spPr>
          <a:xfrm>
            <a:off x="416379" y="1836965"/>
            <a:ext cx="8645978" cy="857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5814128-08C6-0CAC-618F-4A2033E893AE}"/>
              </a:ext>
            </a:extLst>
          </p:cNvPr>
          <p:cNvSpPr/>
          <p:nvPr/>
        </p:nvSpPr>
        <p:spPr>
          <a:xfrm>
            <a:off x="106136" y="179614"/>
            <a:ext cx="5600700" cy="710293"/>
          </a:xfrm>
          <a:prstGeom prst="wedgeRectCallout">
            <a:avLst>
              <a:gd name="adj1" fmla="val -31094"/>
              <a:gd name="adj2" fmla="val 65948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ファイル名はここで変更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FB985B-7E2D-6945-6498-EC285C9E20A1}"/>
              </a:ext>
            </a:extLst>
          </p:cNvPr>
          <p:cNvCxnSpPr/>
          <p:nvPr/>
        </p:nvCxnSpPr>
        <p:spPr>
          <a:xfrm>
            <a:off x="530679" y="1224643"/>
            <a:ext cx="800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E3568A1-55E8-6BF1-6CDA-A55EDC78F679}"/>
              </a:ext>
            </a:extLst>
          </p:cNvPr>
          <p:cNvSpPr/>
          <p:nvPr/>
        </p:nvSpPr>
        <p:spPr>
          <a:xfrm>
            <a:off x="2502354" y="3028951"/>
            <a:ext cx="4139292" cy="1145428"/>
          </a:xfrm>
          <a:prstGeom prst="wedgeRectCallout">
            <a:avLst>
              <a:gd name="adj1" fmla="val -24186"/>
              <a:gd name="adj2" fmla="val -845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ここにコードを入力する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914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B0BB-B92B-EC25-79F8-06583A72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3094"/>
            <a:ext cx="8520600" cy="764632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highlight>
                  <a:srgbClr val="FFFF00"/>
                </a:highlight>
              </a:rPr>
              <a:t>ファイルのコピー方法</a:t>
            </a:r>
            <a:endParaRPr lang="en-GB" sz="32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238EA-F7D7-4C3C-AA70-54FB73AB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749"/>
            <a:ext cx="9144000" cy="3950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7FF89-532C-91E8-9647-F9867896D725}"/>
              </a:ext>
            </a:extLst>
          </p:cNvPr>
          <p:cNvSpPr/>
          <p:nvPr/>
        </p:nvSpPr>
        <p:spPr>
          <a:xfrm>
            <a:off x="311700" y="1412421"/>
            <a:ext cx="553714" cy="21227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4.xml><?xml version="1.0" encoding="utf-8"?>
<a:theme xmlns:a="http://schemas.openxmlformats.org/drawingml/2006/main" name="1_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On-screen Show (16:9)</PresentationFormat>
  <Paragraphs>80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Avenir Next LT Pro</vt:lpstr>
      <vt:lpstr>Arial</vt:lpstr>
      <vt:lpstr>Aptos Serif</vt:lpstr>
      <vt:lpstr>Montserrat</vt:lpstr>
      <vt:lpstr>Courier New</vt:lpstr>
      <vt:lpstr>Playfair Display</vt:lpstr>
      <vt:lpstr>Posterama</vt:lpstr>
      <vt:lpstr>Oswald</vt:lpstr>
      <vt:lpstr>Simple Light</vt:lpstr>
      <vt:lpstr>Pop</vt:lpstr>
      <vt:lpstr>SplashVTI</vt:lpstr>
      <vt:lpstr>1_SplashVTI</vt:lpstr>
      <vt:lpstr>情報Ⅰ</vt:lpstr>
      <vt:lpstr>～第２章プログラミングの流れ～</vt:lpstr>
      <vt:lpstr>～本時のめあて～</vt:lpstr>
      <vt:lpstr>～本時の流れ～</vt:lpstr>
      <vt:lpstr>プログラミングとは何ですか？ </vt:lpstr>
      <vt:lpstr>プログラミング言語の種類について</vt:lpstr>
      <vt:lpstr>PowerPoint Presentation</vt:lpstr>
      <vt:lpstr>PowerPoint Presentation</vt:lpstr>
      <vt:lpstr>ファイルのコピー方法</vt:lpstr>
      <vt:lpstr>PowerPoint Presentation</vt:lpstr>
      <vt:lpstr>PowerPoint Presentation</vt:lpstr>
      <vt:lpstr>PowerPoint Presentation</vt:lpstr>
      <vt:lpstr>プログラムを動かしてみよう！</vt:lpstr>
      <vt:lpstr>例題）基本的なコードをコピペして実行しよう！  【主】（各２点×６＝１２点） </vt:lpstr>
      <vt:lpstr>例題１）コンピュータに文字の表示を命令する ”hello”という文字を表示させる． print("hello") </vt:lpstr>
      <vt:lpstr>演算子を使って基本的な計算を行おう。 </vt:lpstr>
      <vt:lpstr>　例題２）演算子を使ってコンピュータに計算させる 　  　</vt:lpstr>
      <vt:lpstr>例題３）コンピュータに以下の計算をさせる。 底辺をbase，高さをheight，面積をarea という変数とし  底辺20, 高さ6の三角形の面積を計算させる．</vt:lpstr>
      <vt:lpstr>「底辺」「高さ」「面積」のように、いろいろな和也文字を当てはめることができる「箱」のようなものを（　　　　　）といい、</vt:lpstr>
      <vt:lpstr>アイスブレイク</vt:lpstr>
      <vt:lpstr>残りの時間で以下の課題に取り組む【知】(各2点×3=6点)</vt:lpstr>
      <vt:lpstr>　課題２）演算子を使ってコンピュータに計算させる </vt:lpstr>
      <vt:lpstr>PowerPoint Presentation</vt:lpstr>
      <vt:lpstr>課題の提出方法</vt:lpstr>
      <vt:lpstr>振り返りシートを書く。  ・本時で学んだこと ・疑問に思ったことをメモする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Risa Suzuki</cp:lastModifiedBy>
  <cp:revision>17</cp:revision>
  <dcterms:modified xsi:type="dcterms:W3CDTF">2026-04-05T16:40:27Z</dcterms:modified>
</cp:coreProperties>
</file>