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  <p:sldMasterId id="2147483673" r:id="rId3"/>
  </p:sldMasterIdLst>
  <p:notesMasterIdLst>
    <p:notesMasterId r:id="rId29"/>
  </p:notesMasterIdLst>
  <p:sldIdLst>
    <p:sldId id="256" r:id="rId4"/>
    <p:sldId id="281" r:id="rId5"/>
    <p:sldId id="259" r:id="rId6"/>
    <p:sldId id="282" r:id="rId7"/>
    <p:sldId id="261" r:id="rId8"/>
    <p:sldId id="284" r:id="rId9"/>
    <p:sldId id="283" r:id="rId10"/>
    <p:sldId id="260" r:id="rId11"/>
    <p:sldId id="286" r:id="rId12"/>
    <p:sldId id="287" r:id="rId13"/>
    <p:sldId id="289" r:id="rId14"/>
    <p:sldId id="290" r:id="rId15"/>
    <p:sldId id="288" r:id="rId16"/>
    <p:sldId id="291" r:id="rId17"/>
    <p:sldId id="292" r:id="rId18"/>
    <p:sldId id="293" r:id="rId19"/>
    <p:sldId id="310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9" r:id="rId28"/>
  </p:sldIdLst>
  <p:sldSz cx="9144000" cy="5143500" type="screen16x9"/>
  <p:notesSz cx="6858000" cy="9144000"/>
  <p:embeddedFontLst>
    <p:embeddedFont>
      <p:font typeface="Avenir Next LT Pro" panose="020B0504020202020204" pitchFamily="34" charset="0"/>
      <p:regular r:id="rId30"/>
      <p:bold r:id="rId31"/>
      <p:italic r:id="rId32"/>
      <p:boldItalic r:id="rId33"/>
    </p:embeddedFont>
    <p:embeddedFont>
      <p:font typeface="Montserrat" panose="00000500000000000000" pitchFamily="2" charset="0"/>
      <p:regular r:id="rId34"/>
      <p:bold r:id="rId35"/>
      <p:italic r:id="rId36"/>
      <p:boldItalic r:id="rId37"/>
    </p:embeddedFont>
    <p:embeddedFont>
      <p:font typeface="Oswald" panose="00000500000000000000" pitchFamily="2" charset="0"/>
      <p:regular r:id="rId38"/>
      <p:bold r:id="rId39"/>
    </p:embeddedFont>
    <p:embeddedFont>
      <p:font typeface="Playfair Display" panose="00000500000000000000" pitchFamily="2" charset="0"/>
      <p:regular r:id="rId40"/>
      <p:bold r:id="rId41"/>
      <p:italic r:id="rId42"/>
      <p:boldItalic r:id="rId43"/>
    </p:embeddedFont>
    <p:embeddedFont>
      <p:font typeface="Posterama" panose="020B0504020200020000" pitchFamily="3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5F63D56-2C2A-486C-89B4-BFB952EEBEBE}">
  <a:tblStyle styleId="{45F63D56-2C2A-486C-89B4-BFB952EEBEB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2" autoAdjust="0"/>
    <p:restoredTop sz="94660"/>
  </p:normalViewPr>
  <p:slideViewPr>
    <p:cSldViewPr snapToGrid="0">
      <p:cViewPr varScale="1">
        <p:scale>
          <a:sx n="48" d="100"/>
          <a:sy n="48" d="100"/>
        </p:scale>
        <p:origin x="44" y="5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10.fntdata"/><Relationship Id="rId21" Type="http://schemas.openxmlformats.org/officeDocument/2006/relationships/slide" Target="slides/slide18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7.fntdata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0" Type="http://schemas.openxmlformats.org/officeDocument/2006/relationships/slide" Target="slides/slide17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b11b95e7ef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b11b95e7ef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b43a3bfded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b43a3bfded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b40b6cd896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b40b6cd896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b3f78ec328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b3f78ec328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b3f78ec32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b3f78ec32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9e15d82028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9e15d82028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b40b6cd896_0_2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b40b6cd896_0_2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b43a3bfded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b43a3bfded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b40b6cd896_0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b40b6cd896_0_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>
          <a:extLst>
            <a:ext uri="{FF2B5EF4-FFF2-40B4-BE49-F238E27FC236}">
              <a16:creationId xmlns:a16="http://schemas.microsoft.com/office/drawing/2014/main" id="{B0DD5AFB-1E4F-AC79-6D7D-20A777DB2B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b43a3bfded_0_118:notes">
            <a:extLst>
              <a:ext uri="{FF2B5EF4-FFF2-40B4-BE49-F238E27FC236}">
                <a16:creationId xmlns:a16="http://schemas.microsoft.com/office/drawing/2014/main" id="{C41DE3A3-CBD5-7A4A-2047-0627CD79F3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b43a3bfded_0_118:notes">
            <a:extLst>
              <a:ext uri="{FF2B5EF4-FFF2-40B4-BE49-F238E27FC236}">
                <a16:creationId xmlns:a16="http://schemas.microsoft.com/office/drawing/2014/main" id="{A0F8701B-9BF8-5B16-CA98-2A9622885F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7732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4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-US" altLang="ja" smtClean="0"/>
              <a:pPr/>
              <a:t>‹#›</a:t>
            </a:fld>
            <a:endParaRPr lang="ja" altLang="en-US"/>
          </a:p>
        </p:txBody>
      </p:sp>
    </p:spTree>
    <p:extLst>
      <p:ext uri="{BB962C8B-B14F-4D97-AF65-F5344CB8AC3E}">
        <p14:creationId xmlns:p14="http://schemas.microsoft.com/office/powerpoint/2010/main" val="1060753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4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5" name="Google Shape;85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6" name="Google Shape;86;p21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>
            <a:endParaRPr/>
          </a:p>
        </p:txBody>
      </p:sp>
      <p:sp>
        <p:nvSpPr>
          <p:cNvPr id="92" name="Google Shape;92;p2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title" hasCustomPrompt="1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95" name="Google Shape;95;p23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9486" y="418338"/>
            <a:ext cx="8227314" cy="2348105"/>
          </a:xfrm>
        </p:spPr>
        <p:txBody>
          <a:bodyPr anchor="b">
            <a:normAutofit/>
          </a:bodyPr>
          <a:lstStyle>
            <a:lvl1pPr algn="l"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486" y="2926655"/>
            <a:ext cx="8227314" cy="1680397"/>
          </a:xfr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A860-F335-4252-AA00-24FB67ED2982}" type="datetime1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971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C802-30E3-4658-9CCA-F873646FEC67}" type="datetime1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293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6" y="418338"/>
            <a:ext cx="8227314" cy="2359800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486" y="2926656"/>
            <a:ext cx="8227314" cy="1640582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27A3-19CE-4153-81CE-64EB7AB094B3}" type="datetime1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07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561027"/>
            <a:ext cx="4057650" cy="30716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2" y="1561027"/>
            <a:ext cx="4057650" cy="30716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A100-10F6-477E-8847-29D479EF1C92}" type="datetime1">
              <a:rPr lang="en-US" smtClean="0"/>
              <a:t>4/6/2026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3328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844"/>
            <a:ext cx="8059341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1" y="1421322"/>
            <a:ext cx="4040981" cy="617934"/>
          </a:xfrm>
        </p:spPr>
        <p:txBody>
          <a:bodyPr anchor="b"/>
          <a:lstStyle>
            <a:lvl1pPr marL="0" indent="0">
              <a:buNone/>
              <a:defRPr sz="1800" b="0" i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1" y="2131658"/>
            <a:ext cx="4040981" cy="25105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5917" y="1421322"/>
            <a:ext cx="4060883" cy="617934"/>
          </a:xfrm>
        </p:spPr>
        <p:txBody>
          <a:bodyPr anchor="b"/>
          <a:lstStyle>
            <a:lvl1pPr marL="0" indent="0">
              <a:buNone/>
              <a:defRPr sz="1800" b="0" i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5917" y="2131658"/>
            <a:ext cx="4060883" cy="25105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28AB-198A-495F-8475-FDB360C9873F}" type="datetime1">
              <a:rPr lang="en-US" smtClean="0"/>
              <a:t>4/6/2026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200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235E-F8FD-479F-9FC7-18BE84110877}" type="datetime1">
              <a:rPr lang="en-US" smtClean="0"/>
              <a:t>4/6/2026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066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F09B-68DA-462E-9DB4-4C9ADAB8CBCC}" type="datetime1">
              <a:rPr lang="en-US" smtClean="0"/>
              <a:t>4/6/2026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794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7" y="342900"/>
            <a:ext cx="3728117" cy="1995154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342901"/>
            <a:ext cx="4112514" cy="4308002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9487" y="2497492"/>
            <a:ext cx="3728117" cy="215341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C4E36-FABE-47EB-AA7F-C19A93824617}" type="datetime1">
              <a:rPr lang="en-US" smtClean="0"/>
              <a:t>4/6/2026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0833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7" y="342900"/>
            <a:ext cx="3728117" cy="2000614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72000" y="342900"/>
            <a:ext cx="4112514" cy="405288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9487" y="2492031"/>
            <a:ext cx="3728117" cy="1909710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CE6B-5DE6-4A2D-B72E-5E8969F9F56F}" type="datetime1">
              <a:rPr lang="en-US" smtClean="0"/>
              <a:t>4/6/2026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106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1048-0047-48CA-88BA-D69B470942CF}" type="datetime1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3497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418338"/>
            <a:ext cx="2140839" cy="42325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9486" y="418338"/>
            <a:ext cx="5800725" cy="42325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83879-648C-49A9-81A2-0EF5946532D0}" type="datetime1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42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7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op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2E603F-28B7-4831-BF23-65FBAB13D5FB}"/>
              </a:ext>
            </a:extLst>
          </p:cNvPr>
          <p:cNvSpPr/>
          <p:nvPr/>
        </p:nvSpPr>
        <p:spPr>
          <a:xfrm>
            <a:off x="0" y="0"/>
            <a:ext cx="9144001" cy="51435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174726"/>
            <a:ext cx="7170358" cy="4968774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8339"/>
            <a:ext cx="8229600" cy="9941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79653"/>
            <a:ext cx="8229600" cy="3027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600" kern="1200" cap="all" spc="15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F481A142-DA77-4A5F-AD1F-14E6C18F0F5F}" type="datetime1">
              <a:rPr lang="en-US" smtClean="0"/>
              <a:t>4/6/2026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600" kern="1200" cap="all" spc="150" dirty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00950" y="4767263"/>
            <a:ext cx="10858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600" kern="1200" cap="all" spc="15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21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10000"/>
        </a:lnSpc>
        <a:spcBef>
          <a:spcPts val="750"/>
        </a:spcBef>
        <a:buClr>
          <a:schemeClr val="accent5"/>
        </a:buClr>
        <a:buFont typeface="Avenir Next LT Pro" panose="020B05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indent="0" algn="l" defTabSz="685800" rtl="0" eaLnBrk="1" latinLnBrk="0" hangingPunct="1">
        <a:lnSpc>
          <a:spcPct val="110000"/>
        </a:lnSpc>
        <a:spcBef>
          <a:spcPts val="375"/>
        </a:spcBef>
        <a:buClr>
          <a:schemeClr val="accent5"/>
        </a:buClr>
        <a:buFont typeface="Avenir Next LT Pro" panose="020B0504020202020204" pitchFamily="34" charset="0"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indent="0" algn="l" defTabSz="685800" rtl="0" eaLnBrk="1" latinLnBrk="0" hangingPunct="1">
        <a:lnSpc>
          <a:spcPct val="110000"/>
        </a:lnSpc>
        <a:spcBef>
          <a:spcPts val="375"/>
        </a:spcBef>
        <a:buClr>
          <a:schemeClr val="accent5"/>
        </a:buClr>
        <a:buFont typeface="Avenir Next LT Pro" panose="020B05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indent="0" algn="l" defTabSz="685800" rtl="0" eaLnBrk="1" latinLnBrk="0" hangingPunct="1">
        <a:lnSpc>
          <a:spcPct val="110000"/>
        </a:lnSpc>
        <a:spcBef>
          <a:spcPts val="375"/>
        </a:spcBef>
        <a:buClr>
          <a:schemeClr val="accent5"/>
        </a:buClr>
        <a:buFont typeface="Avenir Next LT Pro" panose="020B0504020202020204" pitchFamily="34" charset="0"/>
        <a:buNone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685800" rtl="0" eaLnBrk="1" latinLnBrk="0" hangingPunct="1">
        <a:lnSpc>
          <a:spcPct val="110000"/>
        </a:lnSpc>
        <a:spcBef>
          <a:spcPts val="375"/>
        </a:spcBef>
        <a:buClr>
          <a:schemeClr val="accent5"/>
        </a:buClr>
        <a:buFont typeface="Avenir Next LT Pro" panose="020B0504020202020204" pitchFamily="34" charset="0"/>
        <a:buNone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E15305-164C-44CD-9E0F-420C2DC1B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srgbClr val="E9F3F3"/>
              </a:solidFill>
              <a:latin typeface="Avenir Next LT Pro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983374-3839-4F06-972D-B4C3CF2380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1" cy="51435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 dirty="0">
              <a:solidFill>
                <a:prstClr val="white"/>
              </a:solidFill>
              <a:latin typeface="Avenir Next LT Pr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73F002-7F2B-4856-DD67-C5AD399AB2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2" b="13256"/>
          <a:stretch>
            <a:fillRect/>
          </a:stretch>
        </p:blipFill>
        <p:spPr>
          <a:xfrm>
            <a:off x="3214396" y="0"/>
            <a:ext cx="5929604" cy="5143492"/>
          </a:xfrm>
          <a:prstGeom prst="rect">
            <a:avLst/>
          </a:prstGeom>
        </p:spPr>
      </p:pic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F1D5403D-09EC-41DB-B916-A09C0E5AE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194728" cy="5143500"/>
          </a:xfrm>
          <a:custGeom>
            <a:avLst/>
            <a:gdLst>
              <a:gd name="connsiteX0" fmla="*/ 4912746 w 5592970"/>
              <a:gd name="connsiteY0" fmla="*/ 2355321 h 6897159"/>
              <a:gd name="connsiteX1" fmla="*/ 4714738 w 5592970"/>
              <a:gd name="connsiteY1" fmla="*/ 2553329 h 6897159"/>
              <a:gd name="connsiteX2" fmla="*/ 4912746 w 5592970"/>
              <a:gd name="connsiteY2" fmla="*/ 2751337 h 6897159"/>
              <a:gd name="connsiteX3" fmla="*/ 5110754 w 5592970"/>
              <a:gd name="connsiteY3" fmla="*/ 2553329 h 6897159"/>
              <a:gd name="connsiteX4" fmla="*/ 4912746 w 5592970"/>
              <a:gd name="connsiteY4" fmla="*/ 2355321 h 6897159"/>
              <a:gd name="connsiteX5" fmla="*/ 4769785 w 5592970"/>
              <a:gd name="connsiteY5" fmla="*/ 1301525 h 6897159"/>
              <a:gd name="connsiteX6" fmla="*/ 4358192 w 5592970"/>
              <a:gd name="connsiteY6" fmla="*/ 1713118 h 6897159"/>
              <a:gd name="connsiteX7" fmla="*/ 4769785 w 5592970"/>
              <a:gd name="connsiteY7" fmla="*/ 2124711 h 6897159"/>
              <a:gd name="connsiteX8" fmla="*/ 5181378 w 5592970"/>
              <a:gd name="connsiteY8" fmla="*/ 1713118 h 6897159"/>
              <a:gd name="connsiteX9" fmla="*/ 4769785 w 5592970"/>
              <a:gd name="connsiteY9" fmla="*/ 1301525 h 6897159"/>
              <a:gd name="connsiteX10" fmla="*/ 1485712 w 5592970"/>
              <a:gd name="connsiteY10" fmla="*/ 0 h 6897159"/>
              <a:gd name="connsiteX11" fmla="*/ 1911850 w 5592970"/>
              <a:gd name="connsiteY11" fmla="*/ 0 h 6897159"/>
              <a:gd name="connsiteX12" fmla="*/ 4693359 w 5592970"/>
              <a:gd name="connsiteY12" fmla="*/ 0 h 6897159"/>
              <a:gd name="connsiteX13" fmla="*/ 4687196 w 5592970"/>
              <a:gd name="connsiteY13" fmla="*/ 186052 h 6897159"/>
              <a:gd name="connsiteX14" fmla="*/ 4689492 w 5592970"/>
              <a:gd name="connsiteY14" fmla="*/ 422393 h 6897159"/>
              <a:gd name="connsiteX15" fmla="*/ 5029277 w 5592970"/>
              <a:gd name="connsiteY15" fmla="*/ 1074198 h 6897159"/>
              <a:gd name="connsiteX16" fmla="*/ 5368989 w 5592970"/>
              <a:gd name="connsiteY16" fmla="*/ 2604190 h 6897159"/>
              <a:gd name="connsiteX17" fmla="*/ 5030698 w 5592970"/>
              <a:gd name="connsiteY17" fmla="*/ 3182337 h 6897159"/>
              <a:gd name="connsiteX18" fmla="*/ 4910556 w 5592970"/>
              <a:gd name="connsiteY18" fmla="*/ 4667756 h 6897159"/>
              <a:gd name="connsiteX19" fmla="*/ 5374561 w 5592970"/>
              <a:gd name="connsiteY19" fmla="*/ 5703238 h 6897159"/>
              <a:gd name="connsiteX20" fmla="*/ 5591170 w 5592970"/>
              <a:gd name="connsiteY20" fmla="*/ 6745970 h 6897159"/>
              <a:gd name="connsiteX21" fmla="*/ 5592970 w 5592970"/>
              <a:gd name="connsiteY21" fmla="*/ 6897158 h 6897159"/>
              <a:gd name="connsiteX22" fmla="*/ 2734191 w 5592970"/>
              <a:gd name="connsiteY22" fmla="*/ 6897158 h 6897159"/>
              <a:gd name="connsiteX23" fmla="*/ 2734191 w 5592970"/>
              <a:gd name="connsiteY23" fmla="*/ 6897159 h 6897159"/>
              <a:gd name="connsiteX24" fmla="*/ 0 w 5592970"/>
              <a:gd name="connsiteY24" fmla="*/ 6897159 h 6897159"/>
              <a:gd name="connsiteX25" fmla="*/ 0 w 5592970"/>
              <a:gd name="connsiteY25" fmla="*/ 1 h 6897159"/>
              <a:gd name="connsiteX26" fmla="*/ 1485712 w 5592970"/>
              <a:gd name="connsiteY26" fmla="*/ 1 h 6897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592970" h="6897159">
                <a:moveTo>
                  <a:pt x="4912746" y="2355321"/>
                </a:moveTo>
                <a:cubicBezTo>
                  <a:pt x="4803389" y="2355321"/>
                  <a:pt x="4714738" y="2443972"/>
                  <a:pt x="4714738" y="2553329"/>
                </a:cubicBezTo>
                <a:cubicBezTo>
                  <a:pt x="4714738" y="2662686"/>
                  <a:pt x="4803389" y="2751337"/>
                  <a:pt x="4912746" y="2751337"/>
                </a:cubicBezTo>
                <a:cubicBezTo>
                  <a:pt x="5022103" y="2751337"/>
                  <a:pt x="5110754" y="2662686"/>
                  <a:pt x="5110754" y="2553329"/>
                </a:cubicBezTo>
                <a:cubicBezTo>
                  <a:pt x="5110754" y="2443972"/>
                  <a:pt x="5022103" y="2355321"/>
                  <a:pt x="4912746" y="2355321"/>
                </a:cubicBezTo>
                <a:close/>
                <a:moveTo>
                  <a:pt x="4769785" y="1301525"/>
                </a:moveTo>
                <a:cubicBezTo>
                  <a:pt x="4542468" y="1301525"/>
                  <a:pt x="4358192" y="1485801"/>
                  <a:pt x="4358192" y="1713118"/>
                </a:cubicBezTo>
                <a:cubicBezTo>
                  <a:pt x="4358192" y="1940435"/>
                  <a:pt x="4542468" y="2124711"/>
                  <a:pt x="4769785" y="2124711"/>
                </a:cubicBezTo>
                <a:cubicBezTo>
                  <a:pt x="4997102" y="2124711"/>
                  <a:pt x="5181378" y="1940435"/>
                  <a:pt x="5181378" y="1713118"/>
                </a:cubicBezTo>
                <a:cubicBezTo>
                  <a:pt x="5181378" y="1485801"/>
                  <a:pt x="4997102" y="1301525"/>
                  <a:pt x="4769785" y="1301525"/>
                </a:cubicBezTo>
                <a:close/>
                <a:moveTo>
                  <a:pt x="1485712" y="0"/>
                </a:moveTo>
                <a:lnTo>
                  <a:pt x="1911850" y="0"/>
                </a:lnTo>
                <a:lnTo>
                  <a:pt x="4693359" y="0"/>
                </a:lnTo>
                <a:lnTo>
                  <a:pt x="4687196" y="186052"/>
                </a:lnTo>
                <a:cubicBezTo>
                  <a:pt x="4686166" y="265025"/>
                  <a:pt x="4686829" y="343862"/>
                  <a:pt x="4689492" y="422393"/>
                </a:cubicBezTo>
                <a:cubicBezTo>
                  <a:pt x="4699496" y="713539"/>
                  <a:pt x="4872938" y="896626"/>
                  <a:pt x="5029277" y="1074198"/>
                </a:cubicBezTo>
                <a:cubicBezTo>
                  <a:pt x="5418992" y="1516672"/>
                  <a:pt x="5551614" y="2043761"/>
                  <a:pt x="5368989" y="2604190"/>
                </a:cubicBezTo>
                <a:cubicBezTo>
                  <a:pt x="5298163" y="2821542"/>
                  <a:pt x="5160452" y="3010355"/>
                  <a:pt x="5030698" y="3182337"/>
                </a:cubicBezTo>
                <a:cubicBezTo>
                  <a:pt x="4682698" y="3643429"/>
                  <a:pt x="4696957" y="4178177"/>
                  <a:pt x="4910556" y="4667756"/>
                </a:cubicBezTo>
                <a:cubicBezTo>
                  <a:pt x="5062728" y="5015306"/>
                  <a:pt x="5245193" y="5341884"/>
                  <a:pt x="5374561" y="5703238"/>
                </a:cubicBezTo>
                <a:cubicBezTo>
                  <a:pt x="5500512" y="6053410"/>
                  <a:pt x="5575240" y="6402760"/>
                  <a:pt x="5591170" y="6745970"/>
                </a:cubicBezTo>
                <a:lnTo>
                  <a:pt x="5592970" y="6897158"/>
                </a:lnTo>
                <a:lnTo>
                  <a:pt x="2734191" y="6897158"/>
                </a:lnTo>
                <a:lnTo>
                  <a:pt x="2734191" y="6897159"/>
                </a:lnTo>
                <a:lnTo>
                  <a:pt x="0" y="6897159"/>
                </a:lnTo>
                <a:lnTo>
                  <a:pt x="0" y="1"/>
                </a:lnTo>
                <a:lnTo>
                  <a:pt x="1485712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0214D1-0884-33BF-89A5-410695220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960" y="214313"/>
            <a:ext cx="3409061" cy="2164563"/>
          </a:xfrm>
        </p:spPr>
        <p:txBody>
          <a:bodyPr>
            <a:normAutofit/>
          </a:bodyPr>
          <a:lstStyle/>
          <a:p>
            <a:r>
              <a:rPr lang="ja-JP" altLang="en-US" sz="7200" dirty="0"/>
              <a:t>情報</a:t>
            </a:r>
            <a:r>
              <a:rPr lang="en-US" altLang="ja-JP" sz="7200" dirty="0"/>
              <a:t>Ⅰ</a:t>
            </a:r>
            <a:endParaRPr lang="en-GB" sz="7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FD0B04-761A-3C4C-101E-A7D45E34EF35}"/>
              </a:ext>
            </a:extLst>
          </p:cNvPr>
          <p:cNvSpPr txBox="1"/>
          <p:nvPr/>
        </p:nvSpPr>
        <p:spPr>
          <a:xfrm>
            <a:off x="371003" y="2610803"/>
            <a:ext cx="5929604" cy="4154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ja-JP" altLang="en-US" sz="2100" kern="1200" dirty="0">
                <a:solidFill>
                  <a:srgbClr val="262626"/>
                </a:solidFill>
                <a:latin typeface="Avenir Next LT Pro"/>
                <a:ea typeface="+mn-ea"/>
                <a:cs typeface="+mn-cs"/>
              </a:rPr>
              <a:t>第</a:t>
            </a:r>
            <a:r>
              <a:rPr lang="en-US" altLang="ja-JP" sz="2100" kern="1200" dirty="0">
                <a:solidFill>
                  <a:srgbClr val="262626"/>
                </a:solidFill>
                <a:latin typeface="Avenir Next LT Pro"/>
                <a:ea typeface="+mn-ea"/>
                <a:cs typeface="+mn-cs"/>
              </a:rPr>
              <a:t>3</a:t>
            </a:r>
            <a:r>
              <a:rPr lang="ja-JP" altLang="en-US" sz="2100" kern="1200" dirty="0">
                <a:solidFill>
                  <a:srgbClr val="262626"/>
                </a:solidFill>
                <a:latin typeface="Avenir Next LT Pro"/>
                <a:ea typeface="+mn-ea"/>
                <a:cs typeface="+mn-cs"/>
              </a:rPr>
              <a:t>編「コンピュータとプログラミング」</a:t>
            </a:r>
            <a:r>
              <a:rPr lang="en-US" altLang="ja-JP" sz="2100" kern="1200" dirty="0">
                <a:solidFill>
                  <a:srgbClr val="262626"/>
                </a:solidFill>
                <a:latin typeface="Avenir Next LT Pro"/>
                <a:ea typeface="+mn-ea"/>
                <a:cs typeface="+mn-cs"/>
              </a:rPr>
              <a:t>no.</a:t>
            </a:r>
            <a:r>
              <a:rPr lang="ja-JP" altLang="en-US" sz="2100" kern="1200" dirty="0">
                <a:solidFill>
                  <a:srgbClr val="262626"/>
                </a:solidFill>
                <a:latin typeface="Avenir Next LT Pro"/>
                <a:ea typeface="+mn-ea"/>
                <a:cs typeface="+mn-cs"/>
              </a:rPr>
              <a:t>７</a:t>
            </a:r>
            <a:endParaRPr lang="en-GB" altLang="ja-JP" sz="2100" kern="1200" dirty="0">
              <a:solidFill>
                <a:srgbClr val="262626"/>
              </a:solidFill>
              <a:latin typeface="Avenir Next LT Pro"/>
              <a:ea typeface="+mn-ea"/>
              <a:cs typeface="+mn-cs"/>
            </a:endParaRPr>
          </a:p>
        </p:txBody>
      </p:sp>
      <p:sp>
        <p:nvSpPr>
          <p:cNvPr id="7" name="Google Shape;137;p25">
            <a:extLst>
              <a:ext uri="{FF2B5EF4-FFF2-40B4-BE49-F238E27FC236}">
                <a16:creationId xmlns:a16="http://schemas.microsoft.com/office/drawing/2014/main" id="{C28A1ACE-A359-9CBA-F5FD-0AC2D6A6D3E8}"/>
              </a:ext>
            </a:extLst>
          </p:cNvPr>
          <p:cNvSpPr txBox="1"/>
          <p:nvPr/>
        </p:nvSpPr>
        <p:spPr>
          <a:xfrm>
            <a:off x="371003" y="3003218"/>
            <a:ext cx="7180962" cy="46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defTabSz="914378"/>
            <a:r>
              <a:rPr lang="en-US" altLang="ja" sz="2400" dirty="0">
                <a:latin typeface="Playfair Display"/>
                <a:ea typeface="Playfair Display"/>
                <a:cs typeface="Playfair Display"/>
                <a:sym typeface="Playfair Display"/>
              </a:rPr>
              <a:t>※</a:t>
            </a:r>
            <a:r>
              <a:rPr lang="ja" altLang="en-US" sz="2400" dirty="0">
                <a:latin typeface="Playfair Display"/>
                <a:ea typeface="Playfair Display"/>
                <a:cs typeface="Playfair Display"/>
                <a:sym typeface="Playfair Display"/>
              </a:rPr>
              <a:t>この資料を</a:t>
            </a:r>
            <a:r>
              <a:rPr lang="ja-JP" altLang="en-US" sz="2400" dirty="0">
                <a:latin typeface="Playfair Display"/>
                <a:ea typeface="Playfair Display"/>
                <a:cs typeface="Playfair Display"/>
                <a:sym typeface="Playfair Display"/>
              </a:rPr>
              <a:t>無断で使用すること</a:t>
            </a:r>
            <a:r>
              <a:rPr lang="ja" altLang="en-US" sz="2400" dirty="0">
                <a:latin typeface="Playfair Display"/>
                <a:ea typeface="Playfair Display"/>
                <a:cs typeface="Playfair Display"/>
                <a:sym typeface="Playfair Display"/>
              </a:rPr>
              <a:t>を固く禁じます．</a:t>
            </a:r>
            <a:endParaRPr sz="2400" dirty="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  <p:extLst>
      <p:ext uri="{BB962C8B-B14F-4D97-AF65-F5344CB8AC3E}">
        <p14:creationId xmlns:p14="http://schemas.microsoft.com/office/powerpoint/2010/main" val="1010306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1"/>
          <p:cNvSpPr txBox="1">
            <a:spLocks noGrp="1"/>
          </p:cNvSpPr>
          <p:nvPr>
            <p:ph type="title"/>
          </p:nvPr>
        </p:nvSpPr>
        <p:spPr>
          <a:xfrm>
            <a:off x="196235" y="85799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200" b="1" dirty="0"/>
              <a:t>〇比較演算子</a:t>
            </a:r>
            <a:endParaRPr sz="3200" b="1" dirty="0"/>
          </a:p>
        </p:txBody>
      </p:sp>
      <p:graphicFrame>
        <p:nvGraphicFramePr>
          <p:cNvPr id="140" name="Google Shape;140;p31"/>
          <p:cNvGraphicFramePr/>
          <p:nvPr>
            <p:extLst>
              <p:ext uri="{D42A27DB-BD31-4B8C-83A1-F6EECF244321}">
                <p14:modId xmlns:p14="http://schemas.microsoft.com/office/powerpoint/2010/main" val="861943157"/>
              </p:ext>
            </p:extLst>
          </p:nvPr>
        </p:nvGraphicFramePr>
        <p:xfrm>
          <a:off x="196235" y="996043"/>
          <a:ext cx="8776629" cy="361614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5370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9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7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22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329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2800" b="1" dirty="0">
                          <a:solidFill>
                            <a:srgbClr val="980000"/>
                          </a:solidFill>
                          <a:latin typeface="+mn-lt"/>
                        </a:rPr>
                        <a:t>記号</a:t>
                      </a:r>
                      <a:endParaRPr sz="2800" b="1" dirty="0">
                        <a:solidFill>
                          <a:srgbClr val="980000"/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2800" b="1">
                          <a:solidFill>
                            <a:srgbClr val="980000"/>
                          </a:solidFill>
                          <a:latin typeface="+mn-lt"/>
                        </a:rPr>
                        <a:t>意味</a:t>
                      </a:r>
                      <a:endParaRPr sz="2800" b="1">
                        <a:solidFill>
                          <a:srgbClr val="980000"/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2800" b="1">
                          <a:solidFill>
                            <a:srgbClr val="980000"/>
                          </a:solidFill>
                          <a:latin typeface="+mn-lt"/>
                        </a:rPr>
                        <a:t>記号</a:t>
                      </a:r>
                      <a:endParaRPr sz="2800" b="1">
                        <a:solidFill>
                          <a:srgbClr val="980000"/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2800" b="1">
                          <a:solidFill>
                            <a:srgbClr val="980000"/>
                          </a:solidFill>
                          <a:latin typeface="+mn-lt"/>
                        </a:rPr>
                        <a:t>意味</a:t>
                      </a:r>
                      <a:endParaRPr sz="2800" b="1">
                        <a:solidFill>
                          <a:srgbClr val="980000"/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0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2800" dirty="0">
                          <a:solidFill>
                            <a:schemeClr val="bg2"/>
                          </a:solidFill>
                          <a:latin typeface="+mn-lt"/>
                        </a:rPr>
                        <a:t>A==B</a:t>
                      </a:r>
                      <a:endParaRPr sz="28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2800" dirty="0">
                          <a:solidFill>
                            <a:schemeClr val="bg2"/>
                          </a:solidFill>
                          <a:latin typeface="+mn-lt"/>
                        </a:rPr>
                        <a:t>AとBは等しい</a:t>
                      </a:r>
                      <a:endParaRPr sz="28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2800">
                          <a:solidFill>
                            <a:schemeClr val="bg2"/>
                          </a:solidFill>
                          <a:latin typeface="+mn-lt"/>
                        </a:rPr>
                        <a:t>A!=B</a:t>
                      </a:r>
                      <a:endParaRPr sz="280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2800">
                          <a:solidFill>
                            <a:schemeClr val="bg2"/>
                          </a:solidFill>
                          <a:latin typeface="+mn-lt"/>
                        </a:rPr>
                        <a:t>AとBは異なる</a:t>
                      </a:r>
                      <a:endParaRPr sz="280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0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2800">
                          <a:solidFill>
                            <a:schemeClr val="bg2"/>
                          </a:solidFill>
                          <a:latin typeface="+mn-lt"/>
                        </a:rPr>
                        <a:t>A&lt;B</a:t>
                      </a:r>
                      <a:endParaRPr sz="280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2800" dirty="0">
                          <a:solidFill>
                            <a:schemeClr val="bg2"/>
                          </a:solidFill>
                          <a:latin typeface="+mn-lt"/>
                        </a:rPr>
                        <a:t>AよりBが大きい</a:t>
                      </a:r>
                      <a:endParaRPr sz="28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2800" dirty="0">
                          <a:solidFill>
                            <a:schemeClr val="bg2"/>
                          </a:solidFill>
                          <a:latin typeface="+mn-lt"/>
                        </a:rPr>
                        <a:t>A&lt;=B</a:t>
                      </a:r>
                      <a:endParaRPr sz="28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2800" dirty="0">
                          <a:solidFill>
                            <a:schemeClr val="bg2"/>
                          </a:solidFill>
                          <a:latin typeface="+mn-lt"/>
                        </a:rPr>
                        <a:t>AはB以下</a:t>
                      </a:r>
                      <a:endParaRPr sz="28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0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2800">
                          <a:solidFill>
                            <a:schemeClr val="bg2"/>
                          </a:solidFill>
                          <a:latin typeface="+mn-lt"/>
                        </a:rPr>
                        <a:t>A&gt;B</a:t>
                      </a:r>
                      <a:endParaRPr sz="280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2800">
                          <a:solidFill>
                            <a:schemeClr val="bg2"/>
                          </a:solidFill>
                          <a:latin typeface="+mn-lt"/>
                        </a:rPr>
                        <a:t>BよりAが大きい</a:t>
                      </a:r>
                      <a:endParaRPr sz="280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2800">
                          <a:solidFill>
                            <a:schemeClr val="bg2"/>
                          </a:solidFill>
                          <a:latin typeface="+mn-lt"/>
                        </a:rPr>
                        <a:t>A&gt;=B</a:t>
                      </a:r>
                      <a:endParaRPr sz="280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2800" dirty="0">
                          <a:solidFill>
                            <a:schemeClr val="bg2"/>
                          </a:solidFill>
                          <a:latin typeface="+mn-lt"/>
                        </a:rPr>
                        <a:t>AはB以上</a:t>
                      </a:r>
                      <a:endParaRPr sz="28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>
          <a:extLst>
            <a:ext uri="{FF2B5EF4-FFF2-40B4-BE49-F238E27FC236}">
              <a16:creationId xmlns:a16="http://schemas.microsoft.com/office/drawing/2014/main" id="{2F0AA4A3-F225-9B59-6A10-3D1EBD969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3">
            <a:extLst>
              <a:ext uri="{FF2B5EF4-FFF2-40B4-BE49-F238E27FC236}">
                <a16:creationId xmlns:a16="http://schemas.microsoft.com/office/drawing/2014/main" id="{85DAD96F-86CF-63E7-CF67-602BAD349A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7289" y="1550250"/>
            <a:ext cx="8826904" cy="20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dirty="0"/>
              <a:t>例題）基本的なコードをコピペして実行しよう！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dirty="0"/>
              <a:t>【主】（各</a:t>
            </a:r>
            <a:r>
              <a:rPr lang="ja-JP" altLang="en-US" dirty="0"/>
              <a:t>２</a:t>
            </a:r>
            <a:r>
              <a:rPr lang="ja" dirty="0"/>
              <a:t>点</a:t>
            </a:r>
            <a:r>
              <a:rPr lang="en-US" altLang="ja-JP" dirty="0"/>
              <a:t>×</a:t>
            </a:r>
            <a:r>
              <a:rPr lang="ja-JP" altLang="en-US" dirty="0"/>
              <a:t>６</a:t>
            </a:r>
            <a:r>
              <a:rPr lang="ja" dirty="0"/>
              <a:t>＝</a:t>
            </a:r>
            <a:r>
              <a:rPr lang="ja-JP" altLang="en-US" dirty="0"/>
              <a:t>１２</a:t>
            </a:r>
            <a:r>
              <a:rPr lang="ja" dirty="0"/>
              <a:t>点）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1689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622C5D-32E1-026B-2AB4-181E66E70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4994"/>
            <a:ext cx="9144000" cy="23866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A658BC-C7F2-5EB7-1A11-FDCE6072AE4C}"/>
              </a:ext>
            </a:extLst>
          </p:cNvPr>
          <p:cNvSpPr txBox="1"/>
          <p:nvPr/>
        </p:nvSpPr>
        <p:spPr>
          <a:xfrm>
            <a:off x="130629" y="259235"/>
            <a:ext cx="90133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例題１）</a:t>
            </a:r>
            <a:endParaRPr lang="en-GB" altLang="ja-JP" sz="2000" dirty="0"/>
          </a:p>
          <a:p>
            <a:r>
              <a:rPr lang="ja-JP" altLang="en-US" sz="2000" dirty="0"/>
              <a:t>年齢を入力し、</a:t>
            </a:r>
            <a:r>
              <a:rPr lang="en-GB" altLang="ja-JP" sz="2000" dirty="0"/>
              <a:t>18</a:t>
            </a:r>
            <a:r>
              <a:rPr lang="ja-JP" altLang="en-US" sz="2000" dirty="0"/>
              <a:t>歳以上であれば「あなたは大人です。」</a:t>
            </a:r>
            <a:endParaRPr lang="en-GB" altLang="ja-JP" sz="2000" dirty="0"/>
          </a:p>
          <a:p>
            <a:r>
              <a:rPr lang="en-GB" sz="2000" dirty="0"/>
              <a:t>18</a:t>
            </a:r>
            <a:r>
              <a:rPr lang="ja-JP" altLang="en-US" sz="2000" dirty="0"/>
              <a:t>歳未満であれば「あなたは未成年です。」と表示させるプログラムを作成する。</a:t>
            </a:r>
            <a:endParaRPr lang="en-GB" sz="20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344CCB-FF95-AEA2-5D07-72AFE735B786}"/>
              </a:ext>
            </a:extLst>
          </p:cNvPr>
          <p:cNvCxnSpPr/>
          <p:nvPr/>
        </p:nvCxnSpPr>
        <p:spPr>
          <a:xfrm>
            <a:off x="677636" y="2653393"/>
            <a:ext cx="226150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C7C30258-CE2F-2571-08A6-D36600B348A8}"/>
              </a:ext>
            </a:extLst>
          </p:cNvPr>
          <p:cNvSpPr/>
          <p:nvPr/>
        </p:nvSpPr>
        <p:spPr>
          <a:xfrm>
            <a:off x="3380014" y="2163537"/>
            <a:ext cx="5380265" cy="1012370"/>
          </a:xfrm>
          <a:prstGeom prst="wedgeRectCallout">
            <a:avLst>
              <a:gd name="adj1" fmla="val -57002"/>
              <a:gd name="adj2" fmla="val -11183"/>
            </a:avLst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GB" altLang="ja-JP" dirty="0">
              <a:highlight>
                <a:srgbClr val="D9D2E9"/>
              </a:highlight>
            </a:endParaRPr>
          </a:p>
          <a:p>
            <a:r>
              <a:rPr lang="ja-JP" altLang="en-US" dirty="0">
                <a:highlight>
                  <a:srgbClr val="D9D2E9"/>
                </a:highlight>
              </a:rPr>
              <a:t>①変数名 </a:t>
            </a:r>
            <a:r>
              <a:rPr lang="en-US" altLang="ja-JP" dirty="0">
                <a:highlight>
                  <a:srgbClr val="D9D2E9"/>
                </a:highlight>
              </a:rPr>
              <a:t>= input("</a:t>
            </a:r>
            <a:r>
              <a:rPr lang="ja-JP" altLang="en-US" dirty="0">
                <a:highlight>
                  <a:srgbClr val="D9D2E9"/>
                </a:highlight>
              </a:rPr>
              <a:t>メッセージを表示</a:t>
            </a:r>
            <a:r>
              <a:rPr lang="en-US" altLang="ja-JP" dirty="0">
                <a:highlight>
                  <a:srgbClr val="D9D2E9"/>
                </a:highlight>
              </a:rPr>
              <a:t>: ")</a:t>
            </a:r>
            <a:endParaRPr lang="ja-JP" altLang="en-US" dirty="0">
              <a:highlight>
                <a:srgbClr val="D9D2E9"/>
              </a:highlight>
            </a:endParaRPr>
          </a:p>
          <a:p>
            <a:r>
              <a:rPr lang="ja-JP" altLang="en-US" dirty="0">
                <a:highlight>
                  <a:schemeClr val="lt1"/>
                </a:highlight>
              </a:rPr>
              <a:t>⇒数字や文字を入力させたいとき　</a:t>
            </a:r>
            <a:r>
              <a:rPr lang="ja-JP" altLang="en-US" dirty="0"/>
              <a:t>　　</a:t>
            </a:r>
          </a:p>
          <a:p>
            <a:pPr>
              <a:buClr>
                <a:schemeClr val="dk2"/>
              </a:buClr>
              <a:buSzPts val="1100"/>
            </a:pPr>
            <a:r>
              <a:rPr lang="en-US" altLang="ja-JP" dirty="0">
                <a:latin typeface="Courier New"/>
                <a:ea typeface="Courier New"/>
                <a:cs typeface="Courier New"/>
                <a:sym typeface="Courier New"/>
              </a:rPr>
              <a:t>number = </a:t>
            </a:r>
            <a:r>
              <a:rPr lang="en-US" altLang="ja-JP" dirty="0">
                <a:solidFill>
                  <a:srgbClr val="257693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US" altLang="ja-JP" dirty="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 altLang="ja-JP" dirty="0">
                <a:solidFill>
                  <a:srgbClr val="6A5221"/>
                </a:solidFill>
                <a:latin typeface="Courier New"/>
                <a:ea typeface="Courier New"/>
                <a:cs typeface="Courier New"/>
                <a:sym typeface="Courier New"/>
              </a:rPr>
              <a:t>input</a:t>
            </a:r>
            <a:r>
              <a:rPr lang="en-US" altLang="ja-JP" dirty="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 altLang="ja-JP" dirty="0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ja-JP" altLang="en-US" dirty="0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数字を入力してください。</a:t>
            </a:r>
            <a:r>
              <a:rPr lang="en-US" altLang="ja-JP" dirty="0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en-US" altLang="ja-JP" dirty="0">
                <a:latin typeface="Courier New"/>
                <a:ea typeface="Courier New"/>
                <a:cs typeface="Courier New"/>
                <a:sym typeface="Courier New"/>
              </a:rPr>
              <a:t>))</a:t>
            </a:r>
            <a:endParaRPr lang="ja-JP" altLang="en-US" dirty="0"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ja-JP" altLang="en-US" dirty="0"/>
              <a:t>（</a:t>
            </a:r>
            <a:r>
              <a:rPr lang="en-US" altLang="ja-JP" dirty="0"/>
              <a:t>※</a:t>
            </a:r>
            <a:r>
              <a:rPr lang="ja-JP" altLang="en-US" dirty="0"/>
              <a:t>　</a:t>
            </a:r>
            <a:r>
              <a:rPr lang="en-US" altLang="ja-JP" dirty="0"/>
              <a:t>int </a:t>
            </a:r>
            <a:r>
              <a:rPr lang="ja-JP" altLang="en-US" dirty="0"/>
              <a:t>：整数、　</a:t>
            </a:r>
            <a:r>
              <a:rPr lang="en-US" altLang="ja-JP" dirty="0"/>
              <a:t>float</a:t>
            </a:r>
            <a:r>
              <a:rPr lang="ja-JP" altLang="en-US" dirty="0"/>
              <a:t>：小数）</a:t>
            </a:r>
          </a:p>
          <a:p>
            <a:pPr algn="ctr"/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52546E-94A8-149D-D797-233D0D074B0C}"/>
              </a:ext>
            </a:extLst>
          </p:cNvPr>
          <p:cNvCxnSpPr>
            <a:cxnSpLocks/>
          </p:cNvCxnSpPr>
          <p:nvPr/>
        </p:nvCxnSpPr>
        <p:spPr>
          <a:xfrm>
            <a:off x="677636" y="2898321"/>
            <a:ext cx="14695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49C0289-3C45-DA35-F65F-E63FFD5F8284}"/>
              </a:ext>
            </a:extLst>
          </p:cNvPr>
          <p:cNvCxnSpPr>
            <a:cxnSpLocks/>
          </p:cNvCxnSpPr>
          <p:nvPr/>
        </p:nvCxnSpPr>
        <p:spPr>
          <a:xfrm>
            <a:off x="595993" y="3175907"/>
            <a:ext cx="39188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6F9DFBB7-416E-4E06-6673-769710D78FA8}"/>
              </a:ext>
            </a:extLst>
          </p:cNvPr>
          <p:cNvSpPr/>
          <p:nvPr/>
        </p:nvSpPr>
        <p:spPr>
          <a:xfrm>
            <a:off x="2775858" y="3396349"/>
            <a:ext cx="5804806" cy="1643688"/>
          </a:xfrm>
          <a:prstGeom prst="wedgeRectCallout">
            <a:avLst>
              <a:gd name="adj1" fmla="val -79870"/>
              <a:gd name="adj2" fmla="val -6567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ts val="1200"/>
              </a:spcBef>
            </a:pPr>
            <a:r>
              <a:rPr lang="ja-JP" altLang="en-US" sz="1800" dirty="0">
                <a:highlight>
                  <a:srgbClr val="D9D2E9"/>
                </a:highlight>
              </a:rPr>
              <a:t>②</a:t>
            </a:r>
            <a:r>
              <a:rPr lang="en-US" altLang="ja-JP" sz="1800" dirty="0">
                <a:highlight>
                  <a:srgbClr val="D9D2E9"/>
                </a:highlight>
              </a:rPr>
              <a:t>if-else</a:t>
            </a:r>
            <a:r>
              <a:rPr lang="ja-JP" altLang="en-US" sz="1800" dirty="0">
                <a:highlight>
                  <a:srgbClr val="D9D2E9"/>
                </a:highlight>
              </a:rPr>
              <a:t>文</a:t>
            </a:r>
            <a:r>
              <a:rPr lang="ja-JP" altLang="en-US" sz="1800" dirty="0">
                <a:highlight>
                  <a:schemeClr val="lt1"/>
                </a:highlight>
              </a:rPr>
              <a:t>⇒条件分岐式</a:t>
            </a:r>
          </a:p>
          <a:p>
            <a:pPr lvl="0">
              <a:spcBef>
                <a:spcPts val="1200"/>
              </a:spcBef>
            </a:pPr>
            <a:r>
              <a:rPr lang="en-US" altLang="ja-JP" sz="1800" dirty="0"/>
              <a:t>if </a:t>
            </a:r>
            <a:r>
              <a:rPr lang="ja-JP" altLang="en-US" sz="1800" dirty="0"/>
              <a:t>　（条件式）</a:t>
            </a:r>
            <a:r>
              <a:rPr lang="en-US" altLang="ja-JP" sz="1800" dirty="0"/>
              <a:t>:</a:t>
            </a:r>
            <a:r>
              <a:rPr lang="ja-JP" altLang="en-US" sz="1800" dirty="0"/>
              <a:t>　　　</a:t>
            </a:r>
            <a:endParaRPr lang="en-GB" altLang="ja-JP" sz="1800" dirty="0"/>
          </a:p>
          <a:p>
            <a:pPr lvl="0">
              <a:spcBef>
                <a:spcPts val="1200"/>
              </a:spcBef>
            </a:pPr>
            <a:r>
              <a:rPr lang="ja-JP" altLang="en-US" sz="1800" dirty="0"/>
              <a:t>　　　　　　 </a:t>
            </a:r>
            <a:r>
              <a:rPr lang="en-US" altLang="ja-JP" sz="1800" dirty="0"/>
              <a:t># </a:t>
            </a:r>
            <a:r>
              <a:rPr lang="ja-JP" altLang="en-US" sz="1800" dirty="0"/>
              <a:t>条件が </a:t>
            </a:r>
            <a:r>
              <a:rPr lang="en-US" altLang="ja-JP" sz="1800" dirty="0"/>
              <a:t>True </a:t>
            </a:r>
            <a:r>
              <a:rPr lang="ja-JP" altLang="en-US" sz="1800" dirty="0"/>
              <a:t>のときに実行される処理</a:t>
            </a:r>
          </a:p>
          <a:p>
            <a:pPr lvl="0">
              <a:spcBef>
                <a:spcPts val="1200"/>
              </a:spcBef>
              <a:buClr>
                <a:schemeClr val="dk2"/>
              </a:buClr>
              <a:buSzPts val="1100"/>
            </a:pPr>
            <a:r>
              <a:rPr lang="en-US" altLang="ja-JP" sz="1800" dirty="0"/>
              <a:t>else:</a:t>
            </a:r>
            <a:r>
              <a:rPr lang="ja-JP" altLang="en-US" sz="1800" dirty="0"/>
              <a:t>　　 　 </a:t>
            </a:r>
            <a:r>
              <a:rPr lang="en-US" altLang="ja-JP" sz="1800" dirty="0"/>
              <a:t># </a:t>
            </a:r>
            <a:r>
              <a:rPr lang="ja-JP" altLang="en-US" sz="1800" dirty="0"/>
              <a:t>条件が </a:t>
            </a:r>
            <a:r>
              <a:rPr lang="en-US" altLang="ja-JP" sz="1800" dirty="0"/>
              <a:t>False </a:t>
            </a:r>
            <a:r>
              <a:rPr lang="ja-JP" altLang="en-US" sz="1800" dirty="0"/>
              <a:t>のときに実行される処理</a:t>
            </a:r>
            <a:endParaRPr lang="en-GB" sz="1800" dirty="0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709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2"/>
          <p:cNvSpPr txBox="1">
            <a:spLocks noGrp="1"/>
          </p:cNvSpPr>
          <p:nvPr>
            <p:ph type="title"/>
          </p:nvPr>
        </p:nvSpPr>
        <p:spPr>
          <a:xfrm>
            <a:off x="276650" y="1821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※注意　　インデント</a:t>
            </a:r>
            <a:endParaRPr/>
          </a:p>
        </p:txBody>
      </p:sp>
      <p:sp>
        <p:nvSpPr>
          <p:cNvPr id="146" name="Google Shape;146;p32"/>
          <p:cNvSpPr txBox="1">
            <a:spLocks noGrp="1"/>
          </p:cNvSpPr>
          <p:nvPr>
            <p:ph type="body" idx="1"/>
          </p:nvPr>
        </p:nvSpPr>
        <p:spPr>
          <a:xfrm>
            <a:off x="211275" y="1015000"/>
            <a:ext cx="7746000" cy="38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350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#①</a:t>
            </a:r>
            <a:endParaRPr sz="2350"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350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age = int(input("年齢を入力してください。"))</a:t>
            </a:r>
            <a:endParaRPr sz="2350"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350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if age &gt;= 18:</a:t>
            </a:r>
            <a:endParaRPr sz="2350"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350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   print("あなたは大人です。")</a:t>
            </a:r>
            <a:endParaRPr sz="2350"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350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else:</a:t>
            </a:r>
            <a:endParaRPr sz="2350"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350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   print("あなたは未成年です。")</a:t>
            </a:r>
            <a:endParaRPr sz="3100">
              <a:highlight>
                <a:schemeClr val="lt1"/>
              </a:highlight>
            </a:endParaRPr>
          </a:p>
        </p:txBody>
      </p:sp>
      <p:sp>
        <p:nvSpPr>
          <p:cNvPr id="147" name="Google Shape;147;p32"/>
          <p:cNvSpPr/>
          <p:nvPr/>
        </p:nvSpPr>
        <p:spPr>
          <a:xfrm>
            <a:off x="228800" y="2595600"/>
            <a:ext cx="744900" cy="4032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48" name="Google Shape;148;p32"/>
          <p:cNvSpPr/>
          <p:nvPr/>
        </p:nvSpPr>
        <p:spPr>
          <a:xfrm>
            <a:off x="228800" y="3589175"/>
            <a:ext cx="744900" cy="4032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49" name="Google Shape;149;p32"/>
          <p:cNvSpPr/>
          <p:nvPr/>
        </p:nvSpPr>
        <p:spPr>
          <a:xfrm>
            <a:off x="5836700" y="2148725"/>
            <a:ext cx="3128100" cy="2339700"/>
          </a:xfrm>
          <a:prstGeom prst="wedgeRectCallout">
            <a:avLst>
              <a:gd name="adj1" fmla="val -73250"/>
              <a:gd name="adj2" fmla="val -9928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200">
                <a:latin typeface="Playfair Display"/>
                <a:ea typeface="Playfair Display"/>
                <a:cs typeface="Playfair Display"/>
                <a:sym typeface="Playfair Display"/>
              </a:rPr>
              <a:t>このスペースを</a:t>
            </a:r>
            <a:endParaRPr sz="22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200">
                <a:latin typeface="Playfair Display"/>
                <a:ea typeface="Playfair Display"/>
                <a:cs typeface="Playfair Display"/>
                <a:sym typeface="Playfair Display"/>
              </a:rPr>
              <a:t>「インデント」と言う</a:t>
            </a:r>
            <a:endParaRPr sz="22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200">
                <a:latin typeface="Playfair Display"/>
                <a:ea typeface="Playfair Display"/>
                <a:cs typeface="Playfair Display"/>
                <a:sym typeface="Playfair Display"/>
              </a:rPr>
              <a:t>プログラムを見やすくする。「Tab」キー．</a:t>
            </a:r>
            <a:endParaRPr sz="22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200">
                <a:latin typeface="Playfair Display"/>
                <a:ea typeface="Playfair Display"/>
                <a:cs typeface="Playfair Display"/>
                <a:sym typeface="Playfair Display"/>
              </a:rPr>
              <a:t>４マス分空く．</a:t>
            </a:r>
            <a:endParaRPr sz="22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5E6C4A-97F5-AE97-D391-5F18676D3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89" y="326570"/>
            <a:ext cx="8360058" cy="4229101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7202204-BC36-E483-53EF-AF46936B3149}"/>
              </a:ext>
            </a:extLst>
          </p:cNvPr>
          <p:cNvCxnSpPr>
            <a:cxnSpLocks/>
          </p:cNvCxnSpPr>
          <p:nvPr/>
        </p:nvCxnSpPr>
        <p:spPr>
          <a:xfrm>
            <a:off x="1208315" y="2318657"/>
            <a:ext cx="36739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1FE2C6B-9B7C-C9FB-9AF6-179295C91975}"/>
              </a:ext>
            </a:extLst>
          </p:cNvPr>
          <p:cNvCxnSpPr>
            <a:cxnSpLocks/>
          </p:cNvCxnSpPr>
          <p:nvPr/>
        </p:nvCxnSpPr>
        <p:spPr>
          <a:xfrm>
            <a:off x="1208315" y="2813957"/>
            <a:ext cx="4381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3C9BEF7-F23C-E869-C2C7-C81EF161D2A9}"/>
              </a:ext>
            </a:extLst>
          </p:cNvPr>
          <p:cNvCxnSpPr>
            <a:cxnSpLocks/>
          </p:cNvCxnSpPr>
          <p:nvPr/>
        </p:nvCxnSpPr>
        <p:spPr>
          <a:xfrm>
            <a:off x="1279073" y="3336472"/>
            <a:ext cx="36739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A50913AF-F25C-59DA-9DA8-E859207E5F08}"/>
              </a:ext>
            </a:extLst>
          </p:cNvPr>
          <p:cNvSpPr/>
          <p:nvPr/>
        </p:nvSpPr>
        <p:spPr>
          <a:xfrm>
            <a:off x="3837214" y="2171701"/>
            <a:ext cx="4677533" cy="1273628"/>
          </a:xfrm>
          <a:prstGeom prst="wedgeRectCallout">
            <a:avLst>
              <a:gd name="adj1" fmla="val -66189"/>
              <a:gd name="adj2" fmla="val -14043"/>
            </a:avLst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n-GB" altLang="ja" sz="2000" dirty="0">
              <a:highlight>
                <a:srgbClr val="D9D2E9"/>
              </a:highlight>
            </a:endParaRPr>
          </a:p>
          <a:p>
            <a:pPr lvl="0"/>
            <a:endParaRPr lang="en-GB" altLang="ja" sz="3200" dirty="0">
              <a:highlight>
                <a:srgbClr val="D9D2E9"/>
              </a:highlight>
            </a:endParaRPr>
          </a:p>
          <a:p>
            <a:pPr lvl="0"/>
            <a:r>
              <a:rPr lang="en-GB" altLang="ja" sz="3200" dirty="0">
                <a:highlight>
                  <a:srgbClr val="D9D2E9"/>
                </a:highlight>
              </a:rPr>
              <a:t>③</a:t>
            </a:r>
            <a:r>
              <a:rPr lang="en-GB" altLang="ja" sz="3200" dirty="0">
                <a:highlight>
                  <a:srgbClr val="D9D2E9"/>
                </a:highlight>
                <a:ea typeface="Arial"/>
                <a:cs typeface="Arial"/>
              </a:rPr>
              <a:t>if-</a:t>
            </a:r>
            <a:r>
              <a:rPr lang="en-GB" altLang="ja" sz="3200" dirty="0" err="1">
                <a:highlight>
                  <a:srgbClr val="D9D2E9"/>
                </a:highlight>
                <a:ea typeface="Arial"/>
                <a:cs typeface="Arial"/>
              </a:rPr>
              <a:t>elif</a:t>
            </a:r>
            <a:r>
              <a:rPr lang="en-GB" altLang="ja" sz="3200" dirty="0">
                <a:highlight>
                  <a:srgbClr val="D9D2E9"/>
                </a:highlight>
                <a:ea typeface="Arial"/>
                <a:cs typeface="Arial"/>
              </a:rPr>
              <a:t>-else</a:t>
            </a:r>
            <a:r>
              <a:rPr lang="ja-JP" altLang="en-US" sz="3200" dirty="0">
                <a:highlight>
                  <a:srgbClr val="D9D2E9"/>
                </a:highlight>
                <a:ea typeface="Arial"/>
                <a:cs typeface="Arial"/>
              </a:rPr>
              <a:t>文</a:t>
            </a:r>
            <a:endParaRPr lang="ja-JP" altLang="en-US" sz="3200" dirty="0">
              <a:ea typeface="Arial"/>
              <a:cs typeface="Arial"/>
            </a:endParaRPr>
          </a:p>
          <a:p>
            <a:pPr lvl="0"/>
            <a:r>
              <a:rPr lang="ja-JP" altLang="en-US" sz="3200" dirty="0">
                <a:ea typeface="Arial"/>
                <a:cs typeface="Arial"/>
              </a:rPr>
              <a:t>⇒３つ以上の条件式</a:t>
            </a:r>
          </a:p>
          <a:p>
            <a:pPr lvl="0">
              <a:spcBef>
                <a:spcPts val="1200"/>
              </a:spcBef>
            </a:pPr>
            <a:endParaRPr lang="ja-JP" altLang="en-US" sz="3200" dirty="0">
              <a:ea typeface="Arial"/>
              <a:cs typeface="Arial"/>
            </a:endParaRPr>
          </a:p>
          <a:p>
            <a:pPr algn="ctr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74627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F2B412-8E2D-BAE6-CE61-1D757C018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65" y="2234991"/>
            <a:ext cx="7653065" cy="24513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823877-C61D-8184-ED97-34C5A8D87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272" y="158348"/>
            <a:ext cx="5852304" cy="186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5C91CB-7F1D-39CB-70EC-D4801576B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91" y="120910"/>
            <a:ext cx="7151859" cy="22040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FC99BC-DF22-E06D-53C9-FEAEFFD85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309" y="2439169"/>
            <a:ext cx="7882740" cy="249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48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2B082-E164-256A-07A1-9433B61DB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861457"/>
            <a:ext cx="8520600" cy="1445079"/>
          </a:xfrm>
        </p:spPr>
        <p:txBody>
          <a:bodyPr/>
          <a:lstStyle/>
          <a:p>
            <a:pPr algn="l"/>
            <a:r>
              <a:rPr lang="ja-JP" altLang="en-US" dirty="0"/>
              <a:t>アイスブレイク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52E119-63CC-95A1-7508-1D9112876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358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B4904-98D3-6361-1BAB-CDB63893B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2229" y="0"/>
            <a:ext cx="6515100" cy="666518"/>
          </a:xfrm>
        </p:spPr>
        <p:txBody>
          <a:bodyPr>
            <a:normAutofit/>
          </a:bodyPr>
          <a:lstStyle/>
          <a:p>
            <a:r>
              <a:rPr lang="ja-JP" altLang="en-US" dirty="0">
                <a:highlight>
                  <a:srgbClr val="FFFF00"/>
                </a:highlight>
              </a:rPr>
              <a:t>残りの時間で以下の課題に取り組む</a:t>
            </a:r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4" name="Google Shape;171;p36">
            <a:extLst>
              <a:ext uri="{FF2B5EF4-FFF2-40B4-BE49-F238E27FC236}">
                <a16:creationId xmlns:a16="http://schemas.microsoft.com/office/drawing/2014/main" id="{FB3E8CA0-8935-6CB2-9490-7162B745B27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13178" y="572700"/>
            <a:ext cx="8521700" cy="1509193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ja-JP" altLang="en-US" sz="2500" dirty="0">
                <a:solidFill>
                  <a:schemeClr val="dk2"/>
                </a:solidFill>
              </a:rPr>
              <a:t>課題１）</a:t>
            </a:r>
          </a:p>
          <a:p>
            <a:pPr marL="114300" indent="0">
              <a:buNone/>
            </a:pPr>
            <a:r>
              <a:rPr lang="ja-JP" altLang="en-US" sz="2000" dirty="0">
                <a:latin typeface="+mn-lt"/>
              </a:rPr>
              <a:t>点数を入力させ、</a:t>
            </a:r>
            <a:r>
              <a:rPr lang="en-US" altLang="ja-JP" sz="2000" dirty="0">
                <a:latin typeface="+mn-lt"/>
              </a:rPr>
              <a:t>50</a:t>
            </a:r>
            <a:r>
              <a:rPr lang="ja-JP" altLang="en-US" sz="2000" dirty="0">
                <a:latin typeface="+mn-lt"/>
              </a:rPr>
              <a:t>点以上であれば「合格です。」</a:t>
            </a:r>
            <a:r>
              <a:rPr lang="en-US" altLang="ja-JP" sz="2000" dirty="0">
                <a:latin typeface="+mn-lt"/>
              </a:rPr>
              <a:t>50</a:t>
            </a:r>
            <a:r>
              <a:rPr lang="ja-JP" altLang="en-US" sz="2000" dirty="0">
                <a:latin typeface="+mn-lt"/>
              </a:rPr>
              <a:t>点未満であれば、「不合格です。」と入力させるプログラムを作成する。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B9587B-718C-E9AC-0134-DC1A8961B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39" y="2193040"/>
            <a:ext cx="7260122" cy="295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47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72B091-F57C-5989-450C-037F47D06F5D}"/>
              </a:ext>
            </a:extLst>
          </p:cNvPr>
          <p:cNvSpPr txBox="1"/>
          <p:nvPr/>
        </p:nvSpPr>
        <p:spPr>
          <a:xfrm>
            <a:off x="73479" y="231354"/>
            <a:ext cx="8894251" cy="1015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課題２） 点数を入力させ、</a:t>
            </a:r>
            <a:r>
              <a:rPr lang="en-US" altLang="ja-JP" sz="2000" dirty="0"/>
              <a:t>90</a:t>
            </a:r>
            <a:r>
              <a:rPr lang="ja-JP" altLang="en-US" sz="2000" dirty="0"/>
              <a:t>点以上であれば「優秀です！」、</a:t>
            </a:r>
            <a:r>
              <a:rPr lang="en-US" altLang="ja-JP" sz="2000" dirty="0"/>
              <a:t>90</a:t>
            </a:r>
            <a:r>
              <a:rPr lang="ja-JP" altLang="en-US" sz="2000" dirty="0"/>
              <a:t>点未満かつ</a:t>
            </a:r>
            <a:r>
              <a:rPr lang="en-US" altLang="ja-JP" sz="2000" dirty="0"/>
              <a:t>70</a:t>
            </a:r>
            <a:r>
              <a:rPr lang="ja-JP" altLang="en-US" sz="2000" dirty="0"/>
              <a:t>点以上であれば「合格です！」、</a:t>
            </a:r>
            <a:r>
              <a:rPr lang="en-US" altLang="ja-JP" sz="2000" dirty="0"/>
              <a:t>70</a:t>
            </a:r>
            <a:r>
              <a:rPr lang="ja-JP" altLang="en-US" sz="2000" dirty="0"/>
              <a:t>点未満であれば「もう少し頑張ろう！」と表示させるプログラムを作成してください。</a:t>
            </a:r>
            <a:endParaRPr lang="en-GB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50841F-5A6C-DA60-C47B-C18C88A29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758" y="1410251"/>
            <a:ext cx="8268854" cy="360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96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7"/>
          <p:cNvSpPr txBox="1">
            <a:spLocks noGrp="1"/>
          </p:cNvSpPr>
          <p:nvPr>
            <p:ph type="title"/>
          </p:nvPr>
        </p:nvSpPr>
        <p:spPr>
          <a:xfrm>
            <a:off x="1488529" y="94837"/>
            <a:ext cx="701312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3200" dirty="0"/>
              <a:t>～第２章プログラミングの流れ～</a:t>
            </a:r>
            <a:endParaRPr sz="3200" dirty="0"/>
          </a:p>
        </p:txBody>
      </p:sp>
      <p:sp>
        <p:nvSpPr>
          <p:cNvPr id="117" name="Google Shape;117;p27"/>
          <p:cNvSpPr txBox="1">
            <a:spLocks noGrp="1"/>
          </p:cNvSpPr>
          <p:nvPr>
            <p:ph type="body" idx="1"/>
          </p:nvPr>
        </p:nvSpPr>
        <p:spPr>
          <a:xfrm>
            <a:off x="187778" y="993228"/>
            <a:ext cx="8768443" cy="3969298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 dirty="0"/>
              <a:t>1回目：</a:t>
            </a:r>
            <a:r>
              <a:rPr lang="ja-JP" altLang="en-US" sz="2400" dirty="0"/>
              <a:t>アルゴリズムとは</a:t>
            </a:r>
            <a:endParaRPr lang="en-GB" altLang="ja-JP"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/>
              <a:t>2</a:t>
            </a:r>
            <a:r>
              <a:rPr lang="ja-JP" altLang="en-US" sz="2400" dirty="0"/>
              <a:t>回目：フローチャートとアクティビティ図</a:t>
            </a:r>
            <a:endParaRPr lang="en-GB" altLang="ja-JP"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chemeClr val="bg2"/>
                </a:solidFill>
              </a:rPr>
              <a:t>3</a:t>
            </a:r>
            <a:r>
              <a:rPr lang="ja-JP" altLang="en-US" sz="2400" dirty="0">
                <a:solidFill>
                  <a:schemeClr val="bg2"/>
                </a:solidFill>
              </a:rPr>
              <a:t>回目：プログラミング言語とは、</a:t>
            </a:r>
            <a:r>
              <a:rPr lang="en-US" altLang="ja-JP" sz="2400" dirty="0">
                <a:solidFill>
                  <a:schemeClr val="bg2"/>
                </a:solidFill>
              </a:rPr>
              <a:t>Python</a:t>
            </a:r>
            <a:r>
              <a:rPr lang="ja-JP" altLang="en-US" sz="2400" dirty="0">
                <a:solidFill>
                  <a:schemeClr val="bg2"/>
                </a:solidFill>
              </a:rPr>
              <a:t>の基本</a:t>
            </a:r>
            <a:endParaRPr sz="2400"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altLang="ja" sz="2400" dirty="0">
                <a:highlight>
                  <a:srgbClr val="FF00FF"/>
                </a:highlight>
              </a:rPr>
              <a:t>4</a:t>
            </a:r>
            <a:r>
              <a:rPr lang="ja" sz="2400" dirty="0">
                <a:highlight>
                  <a:srgbClr val="FF00FF"/>
                </a:highlight>
              </a:rPr>
              <a:t>回目</a:t>
            </a:r>
            <a:r>
              <a:rPr lang="ja-JP" altLang="en-US" sz="2400" dirty="0">
                <a:highlight>
                  <a:srgbClr val="FF00FF"/>
                </a:highlight>
              </a:rPr>
              <a:t>：</a:t>
            </a:r>
            <a:r>
              <a:rPr lang="ja" sz="2400" dirty="0">
                <a:highlight>
                  <a:srgbClr val="FF00FF"/>
                </a:highlight>
              </a:rPr>
              <a:t>条件分岐式と繰り返し命令のプログラムを使いこなす</a:t>
            </a:r>
            <a:endParaRPr sz="2400" dirty="0">
              <a:highlight>
                <a:srgbClr val="FF00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altLang="ja" sz="2400" dirty="0"/>
              <a:t>5</a:t>
            </a:r>
            <a:r>
              <a:rPr lang="ja" sz="2400" dirty="0"/>
              <a:t>回目：</a:t>
            </a:r>
            <a:r>
              <a:rPr lang="ja-JP" altLang="en-US" sz="2400" dirty="0"/>
              <a:t>配列と</a:t>
            </a:r>
            <a:r>
              <a:rPr lang="en-GB" altLang="ja-JP" sz="2400" dirty="0"/>
              <a:t>Random</a:t>
            </a:r>
            <a:r>
              <a:rPr lang="ja-JP" altLang="en-US" sz="2400" dirty="0"/>
              <a:t>関数とは</a:t>
            </a:r>
            <a:endParaRPr sz="24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altLang="ja" sz="2400" dirty="0"/>
              <a:t>6</a:t>
            </a:r>
            <a:r>
              <a:rPr lang="ja" sz="2400" dirty="0"/>
              <a:t>回目：</a:t>
            </a:r>
            <a:r>
              <a:rPr lang="ja-JP" altLang="en-US" sz="2400" dirty="0"/>
              <a:t>関数を作る</a:t>
            </a:r>
            <a:endParaRPr sz="24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altLang="ja" sz="2400" dirty="0"/>
              <a:t>7</a:t>
            </a:r>
            <a:r>
              <a:rPr lang="ja" sz="2400" dirty="0"/>
              <a:t>回目：まとめプリントに取り組む</a:t>
            </a:r>
            <a:endParaRPr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CD105C-2AF1-EE8B-5FC8-6E9D7D0BC2ED}"/>
              </a:ext>
            </a:extLst>
          </p:cNvPr>
          <p:cNvSpPr txBox="1"/>
          <p:nvPr/>
        </p:nvSpPr>
        <p:spPr>
          <a:xfrm>
            <a:off x="103184" y="133383"/>
            <a:ext cx="9040815" cy="16312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課題３）年齢を入力させ、５歳以下ならば「入場料金は無料です。」</a:t>
            </a:r>
            <a:r>
              <a:rPr lang="en-US" altLang="ja-JP" sz="2000" dirty="0"/>
              <a:t>25</a:t>
            </a:r>
            <a:r>
              <a:rPr lang="ja-JP" altLang="en-US" sz="2000" dirty="0"/>
              <a:t>歳以下ならば「入場料は学生料金</a:t>
            </a:r>
            <a:r>
              <a:rPr lang="en-US" altLang="ja-JP" sz="2000" dirty="0"/>
              <a:t>600</a:t>
            </a:r>
            <a:r>
              <a:rPr lang="ja-JP" altLang="en-US" sz="2000" dirty="0"/>
              <a:t>円です。」</a:t>
            </a:r>
            <a:r>
              <a:rPr lang="en-US" altLang="ja-JP" sz="2000" dirty="0"/>
              <a:t>60</a:t>
            </a:r>
            <a:r>
              <a:rPr lang="ja-JP" altLang="en-US" sz="2000" dirty="0"/>
              <a:t>歳以下ならば「入場料は大人料金</a:t>
            </a:r>
            <a:r>
              <a:rPr lang="en-US" altLang="ja-JP" sz="2000" dirty="0"/>
              <a:t>1000</a:t>
            </a:r>
            <a:r>
              <a:rPr lang="ja-JP" altLang="en-US" sz="2000" dirty="0"/>
              <a:t>円です。」それ以外は「入場料金はシニア料金</a:t>
            </a:r>
            <a:r>
              <a:rPr lang="en-US" altLang="ja-JP" sz="2000" dirty="0"/>
              <a:t>700</a:t>
            </a:r>
            <a:r>
              <a:rPr lang="ja-JP" altLang="en-US" sz="2000" dirty="0"/>
              <a:t>円です。」と表示させるプログラムを作成してください。</a:t>
            </a:r>
            <a:endParaRPr lang="en-GB" altLang="ja-JP" sz="2000" dirty="0"/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E5979A-7D18-8FCC-9F8E-B95EE10E4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396" y="1417145"/>
            <a:ext cx="7686690" cy="372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65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73C881-9AC5-3DD8-BAF0-6E0919244F2C}"/>
              </a:ext>
            </a:extLst>
          </p:cNvPr>
          <p:cNvSpPr txBox="1"/>
          <p:nvPr/>
        </p:nvSpPr>
        <p:spPr>
          <a:xfrm>
            <a:off x="1" y="146958"/>
            <a:ext cx="9143999" cy="14773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ja-JP" altLang="en-US" sz="1800" b="0" i="0" dirty="0">
                <a:solidFill>
                  <a:srgbClr val="1F1F1F"/>
                </a:solidFill>
                <a:effectLst/>
                <a:latin typeface="Google Sans Text"/>
              </a:rPr>
              <a:t>課題４）</a:t>
            </a:r>
          </a:p>
          <a:p>
            <a:pPr algn="l">
              <a:buNone/>
            </a:pPr>
            <a:r>
              <a:rPr lang="ja-JP" altLang="en-US" sz="1800" b="0" i="0" dirty="0">
                <a:solidFill>
                  <a:srgbClr val="1F1F1F"/>
                </a:solidFill>
                <a:effectLst/>
                <a:latin typeface="Google Sans Text"/>
              </a:rPr>
              <a:t>（１）</a:t>
            </a:r>
            <a:r>
              <a:rPr lang="en-US" altLang="ja-JP" sz="1800" b="0" i="0" dirty="0">
                <a:solidFill>
                  <a:srgbClr val="1F1F1F"/>
                </a:solidFill>
                <a:effectLst/>
                <a:latin typeface="Google Sans Text"/>
              </a:rPr>
              <a:t>for</a:t>
            </a:r>
            <a:r>
              <a:rPr lang="ja-JP" altLang="en-US" sz="1800" b="0" i="0" dirty="0">
                <a:solidFill>
                  <a:srgbClr val="1F1F1F"/>
                </a:solidFill>
                <a:effectLst/>
                <a:latin typeface="Google Sans Text"/>
              </a:rPr>
              <a:t>文を使って、０から</a:t>
            </a:r>
            <a:r>
              <a:rPr lang="en-US" altLang="ja-JP" sz="1800" b="0" i="0" dirty="0">
                <a:solidFill>
                  <a:srgbClr val="1F1F1F"/>
                </a:solidFill>
                <a:effectLst/>
                <a:latin typeface="Google Sans Text"/>
              </a:rPr>
              <a:t>20</a:t>
            </a:r>
            <a:r>
              <a:rPr lang="ja-JP" altLang="en-US" sz="1800" b="0" i="0" dirty="0">
                <a:solidFill>
                  <a:srgbClr val="1F1F1F"/>
                </a:solidFill>
                <a:effectLst/>
                <a:latin typeface="Google Sans Text"/>
              </a:rPr>
              <a:t>まで数字を表示させるプログラムを作成してください。</a:t>
            </a:r>
          </a:p>
          <a:p>
            <a:pPr algn="l">
              <a:buNone/>
            </a:pPr>
            <a:r>
              <a:rPr lang="ja-JP" altLang="en-US" sz="1800" b="0" i="0" dirty="0">
                <a:solidFill>
                  <a:srgbClr val="1F1F1F"/>
                </a:solidFill>
                <a:effectLst/>
                <a:latin typeface="Google Sans Text"/>
              </a:rPr>
              <a:t>（２）</a:t>
            </a:r>
            <a:r>
              <a:rPr lang="en-US" altLang="ja-JP" sz="1800" b="0" i="0" dirty="0">
                <a:solidFill>
                  <a:srgbClr val="1F1F1F"/>
                </a:solidFill>
                <a:effectLst/>
                <a:latin typeface="Google Sans Text"/>
              </a:rPr>
              <a:t>101</a:t>
            </a:r>
            <a:r>
              <a:rPr lang="ja-JP" altLang="en-US" sz="1800" b="0" i="0" dirty="0">
                <a:solidFill>
                  <a:srgbClr val="1F1F1F"/>
                </a:solidFill>
                <a:effectLst/>
                <a:latin typeface="Google Sans Text"/>
              </a:rPr>
              <a:t>以上</a:t>
            </a:r>
            <a:r>
              <a:rPr lang="en-US" altLang="ja-JP" sz="1800" b="0" i="0" dirty="0">
                <a:solidFill>
                  <a:srgbClr val="1F1F1F"/>
                </a:solidFill>
                <a:effectLst/>
                <a:latin typeface="Google Sans Text"/>
              </a:rPr>
              <a:t>130</a:t>
            </a:r>
            <a:r>
              <a:rPr lang="ja-JP" altLang="en-US" sz="1800" b="0" i="0" dirty="0">
                <a:solidFill>
                  <a:srgbClr val="1F1F1F"/>
                </a:solidFill>
                <a:effectLst/>
                <a:latin typeface="Google Sans Text"/>
              </a:rPr>
              <a:t>未満の数字を表示させる。</a:t>
            </a:r>
          </a:p>
          <a:p>
            <a:pPr algn="l">
              <a:buNone/>
            </a:pPr>
            <a:r>
              <a:rPr lang="ja-JP" altLang="en-US" sz="1800" b="0" i="0" dirty="0">
                <a:solidFill>
                  <a:srgbClr val="1F1F1F"/>
                </a:solidFill>
                <a:effectLst/>
                <a:latin typeface="Google Sans Text"/>
              </a:rPr>
              <a:t>（３）</a:t>
            </a:r>
            <a:r>
              <a:rPr lang="en-US" altLang="ja-JP" sz="1800" b="0" i="0" dirty="0">
                <a:solidFill>
                  <a:srgbClr val="1F1F1F"/>
                </a:solidFill>
                <a:effectLst/>
                <a:latin typeface="Google Sans Text"/>
              </a:rPr>
              <a:t>400</a:t>
            </a:r>
            <a:r>
              <a:rPr lang="ja-JP" altLang="en-US" sz="1800" b="0" i="0" dirty="0">
                <a:solidFill>
                  <a:srgbClr val="1F1F1F"/>
                </a:solidFill>
                <a:effectLst/>
                <a:latin typeface="Google Sans Text"/>
              </a:rPr>
              <a:t>以上</a:t>
            </a:r>
            <a:r>
              <a:rPr lang="en-US" altLang="ja-JP" sz="1800" b="0" i="0" dirty="0">
                <a:solidFill>
                  <a:srgbClr val="1F1F1F"/>
                </a:solidFill>
                <a:effectLst/>
                <a:latin typeface="Google Sans Text"/>
              </a:rPr>
              <a:t>1000</a:t>
            </a:r>
            <a:r>
              <a:rPr lang="ja-JP" altLang="en-US" sz="1800" b="0" i="0" dirty="0">
                <a:solidFill>
                  <a:srgbClr val="1F1F1F"/>
                </a:solidFill>
                <a:effectLst/>
                <a:latin typeface="Google Sans Text"/>
              </a:rPr>
              <a:t>未満の数字を</a:t>
            </a:r>
            <a:r>
              <a:rPr lang="en-US" altLang="ja-JP" sz="1800" b="0" i="0" dirty="0">
                <a:solidFill>
                  <a:srgbClr val="1F1F1F"/>
                </a:solidFill>
                <a:effectLst/>
                <a:latin typeface="Google Sans Text"/>
              </a:rPr>
              <a:t>163</a:t>
            </a:r>
            <a:r>
              <a:rPr lang="ja-JP" altLang="en-US" sz="1800" b="0" i="0" dirty="0">
                <a:solidFill>
                  <a:srgbClr val="1F1F1F"/>
                </a:solidFill>
                <a:effectLst/>
                <a:latin typeface="Google Sans Text"/>
              </a:rPr>
              <a:t>ずつ増やした数列を作成する。</a:t>
            </a:r>
          </a:p>
          <a:p>
            <a:pPr algn="l">
              <a:buNone/>
            </a:pPr>
            <a:r>
              <a:rPr lang="ja-JP" altLang="en-US" sz="1800" b="0" i="0" dirty="0">
                <a:solidFill>
                  <a:srgbClr val="1F1F1F"/>
                </a:solidFill>
                <a:effectLst/>
                <a:latin typeface="Google Sans Text"/>
              </a:rPr>
              <a:t>（４）「</a:t>
            </a:r>
            <a:r>
              <a:rPr lang="en-US" altLang="ja-JP" sz="1800" b="0" i="0" dirty="0">
                <a:solidFill>
                  <a:srgbClr val="1F1F1F"/>
                </a:solidFill>
                <a:effectLst/>
                <a:latin typeface="Google Sans Text"/>
              </a:rPr>
              <a:t>333 × 0</a:t>
            </a:r>
            <a:r>
              <a:rPr lang="ja-JP" altLang="en-US" sz="1800" b="0" i="0" dirty="0">
                <a:solidFill>
                  <a:srgbClr val="1F1F1F"/>
                </a:solidFill>
                <a:effectLst/>
                <a:latin typeface="Google Sans Text"/>
              </a:rPr>
              <a:t>」～「</a:t>
            </a:r>
            <a:r>
              <a:rPr lang="en-US" altLang="ja-JP" sz="1800" b="0" i="0" dirty="0">
                <a:solidFill>
                  <a:srgbClr val="1F1F1F"/>
                </a:solidFill>
                <a:effectLst/>
                <a:latin typeface="Google Sans Text"/>
              </a:rPr>
              <a:t>333 × 9</a:t>
            </a:r>
            <a:r>
              <a:rPr lang="ja-JP" altLang="en-US" sz="1800" b="0" i="0" dirty="0">
                <a:solidFill>
                  <a:srgbClr val="1F1F1F"/>
                </a:solidFill>
                <a:effectLst/>
                <a:latin typeface="Google Sans Text"/>
              </a:rPr>
              <a:t>」までの計算を示す。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31B7CD-4D55-3CA1-C469-81AB79E46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564" y="2019354"/>
            <a:ext cx="8060871" cy="236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89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65224B-369B-528A-5D2C-A9FFED785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09" y="204457"/>
            <a:ext cx="8821381" cy="473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814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7B41D3-56E6-8E6F-9A88-BE1F7D3AD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02" y="844649"/>
            <a:ext cx="8268854" cy="254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2444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9EAE0A-F147-2736-8A52-B57F26470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08" y="447403"/>
            <a:ext cx="8611083" cy="406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2906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3C0A0F-C820-3686-2556-8C64028F0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B6A1B-ECB1-787B-3687-F9D075022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51" y="1102178"/>
            <a:ext cx="6564086" cy="2808515"/>
          </a:xfrm>
        </p:spPr>
        <p:txBody>
          <a:bodyPr spcFirstLastPara="1" vert="horz" wrap="square" lIns="68580" tIns="34290" rIns="68580" bIns="34290" rtlCol="0" anchor="b" anchorCtr="0">
            <a:norm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ja-JP" altLang="en-US" sz="3450" dirty="0">
                <a:latin typeface="+mj-lt"/>
                <a:ea typeface="+mj-ea"/>
                <a:cs typeface="+mj-cs"/>
              </a:rPr>
              <a:t>振り返りシートを書く。</a:t>
            </a:r>
            <a:br>
              <a:rPr lang="en-US" altLang="ja-JP" sz="3450" dirty="0">
                <a:latin typeface="+mj-lt"/>
                <a:ea typeface="+mj-ea"/>
                <a:cs typeface="+mj-cs"/>
              </a:rPr>
            </a:br>
            <a:br>
              <a:rPr lang="en-US" altLang="ja-JP" sz="3450" dirty="0">
                <a:latin typeface="+mj-lt"/>
                <a:ea typeface="+mj-ea"/>
                <a:cs typeface="+mj-cs"/>
              </a:rPr>
            </a:br>
            <a:r>
              <a:rPr lang="ja-JP" altLang="en-US" sz="3450" dirty="0">
                <a:latin typeface="+mj-lt"/>
                <a:ea typeface="+mj-ea"/>
                <a:cs typeface="+mj-cs"/>
              </a:rPr>
              <a:t>・本時で学んだこと</a:t>
            </a:r>
            <a:br>
              <a:rPr lang="en-US" altLang="ja-JP" sz="3450" dirty="0">
                <a:latin typeface="+mj-lt"/>
                <a:ea typeface="+mj-ea"/>
                <a:cs typeface="+mj-cs"/>
              </a:rPr>
            </a:br>
            <a:r>
              <a:rPr lang="ja-JP" altLang="en-US" sz="3450" dirty="0">
                <a:latin typeface="+mj-lt"/>
                <a:ea typeface="+mj-ea"/>
                <a:cs typeface="+mj-cs"/>
              </a:rPr>
              <a:t>・疑問に思ったことをメモする</a:t>
            </a:r>
            <a:br>
              <a:rPr lang="en-GB" altLang="ja-JP" sz="3450" dirty="0">
                <a:latin typeface="+mj-lt"/>
                <a:ea typeface="+mj-ea"/>
                <a:cs typeface="+mj-cs"/>
              </a:rPr>
            </a:br>
            <a:endParaRPr lang="en-US" sz="345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19148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8"/>
          <p:cNvSpPr txBox="1">
            <a:spLocks noGrp="1"/>
          </p:cNvSpPr>
          <p:nvPr>
            <p:ph type="body" idx="1"/>
          </p:nvPr>
        </p:nvSpPr>
        <p:spPr>
          <a:xfrm>
            <a:off x="295372" y="2267433"/>
            <a:ext cx="8979258" cy="12921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600" dirty="0"/>
              <a:t>条件式</a:t>
            </a:r>
            <a:r>
              <a:rPr lang="ja-JP" altLang="en-US" sz="3600" dirty="0"/>
              <a:t>を使って</a:t>
            </a:r>
            <a:r>
              <a:rPr lang="ja" sz="3600" dirty="0"/>
              <a:t>プログラム</a:t>
            </a:r>
            <a:r>
              <a:rPr lang="ja-JP" altLang="en-US" sz="3600" dirty="0"/>
              <a:t>を実行しよう。</a:t>
            </a:r>
            <a:endParaRPr sz="3600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3600" dirty="0"/>
          </a:p>
        </p:txBody>
      </p:sp>
      <p:sp>
        <p:nvSpPr>
          <p:cNvPr id="4" name="Google Shape;110;p26">
            <a:extLst>
              <a:ext uri="{FF2B5EF4-FFF2-40B4-BE49-F238E27FC236}">
                <a16:creationId xmlns:a16="http://schemas.microsoft.com/office/drawing/2014/main" id="{1A2A077C-824E-6F9A-CB60-E99E5A79B56C}"/>
              </a:ext>
            </a:extLst>
          </p:cNvPr>
          <p:cNvSpPr txBox="1">
            <a:spLocks/>
          </p:cNvSpPr>
          <p:nvPr/>
        </p:nvSpPr>
        <p:spPr>
          <a:xfrm>
            <a:off x="74935" y="730214"/>
            <a:ext cx="8520600" cy="7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ctr"/>
            <a:r>
              <a:rPr lang="ja-JP" altLang="en-US" sz="3700" dirty="0"/>
              <a:t>～本時のめあて～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6"/>
          <p:cNvSpPr txBox="1">
            <a:spLocks noGrp="1"/>
          </p:cNvSpPr>
          <p:nvPr>
            <p:ph type="title"/>
          </p:nvPr>
        </p:nvSpPr>
        <p:spPr>
          <a:xfrm>
            <a:off x="311700" y="264850"/>
            <a:ext cx="8520600" cy="7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700" dirty="0"/>
              <a:t>～本時の流れ～</a:t>
            </a:r>
            <a:endParaRPr sz="3700" dirty="0"/>
          </a:p>
        </p:txBody>
      </p:sp>
      <p:sp>
        <p:nvSpPr>
          <p:cNvPr id="111" name="Google Shape;111;p26"/>
          <p:cNvSpPr txBox="1">
            <a:spLocks noGrp="1"/>
          </p:cNvSpPr>
          <p:nvPr>
            <p:ph type="body" idx="1"/>
          </p:nvPr>
        </p:nvSpPr>
        <p:spPr>
          <a:xfrm>
            <a:off x="311700" y="1094014"/>
            <a:ext cx="8520600" cy="39188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600" dirty="0"/>
              <a:t>1.</a:t>
            </a:r>
            <a:r>
              <a:rPr lang="ja-JP" altLang="en-US" sz="3600" dirty="0"/>
              <a:t>前回の復習</a:t>
            </a:r>
            <a:r>
              <a:rPr lang="ja" sz="3600" dirty="0"/>
              <a:t>(5min)</a:t>
            </a:r>
            <a:endParaRPr sz="3600" dirty="0"/>
          </a:p>
          <a:p>
            <a:pPr marL="0" lvl="0" indent="0">
              <a:spcBef>
                <a:spcPts val="1200"/>
              </a:spcBef>
              <a:buNone/>
            </a:pPr>
            <a:r>
              <a:rPr lang="ja" sz="3600" dirty="0"/>
              <a:t>2.</a:t>
            </a:r>
            <a:r>
              <a:rPr lang="ja-JP" altLang="en-US" sz="3600" dirty="0"/>
              <a:t>分岐条件とは</a:t>
            </a:r>
            <a:r>
              <a:rPr lang="ja" sz="3600" dirty="0"/>
              <a:t>(15min)</a:t>
            </a:r>
            <a:endParaRPr sz="36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ja" sz="3600" dirty="0"/>
              <a:t>3.アイスブレイク(5min)</a:t>
            </a:r>
            <a:endParaRPr sz="36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ja" sz="3600" dirty="0"/>
              <a:t>4.</a:t>
            </a:r>
            <a:r>
              <a:rPr lang="ja-JP" altLang="en-US" sz="3600" dirty="0"/>
              <a:t>課題</a:t>
            </a:r>
            <a:r>
              <a:rPr lang="ja" sz="3600" dirty="0"/>
              <a:t>(20min)</a:t>
            </a:r>
            <a:endParaRPr sz="36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600" dirty="0"/>
              <a:t>5</a:t>
            </a:r>
            <a:r>
              <a:rPr lang="en-US" sz="3600" dirty="0"/>
              <a:t>.</a:t>
            </a:r>
            <a:r>
              <a:rPr lang="ja-JP" altLang="en-US" sz="3600" dirty="0"/>
              <a:t>振り返りシート記入</a:t>
            </a:r>
            <a:r>
              <a:rPr lang="en-US" altLang="ja-JP" sz="3600" dirty="0"/>
              <a:t>(5min)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3600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0"/>
          <p:cNvSpPr txBox="1">
            <a:spLocks noGrp="1"/>
          </p:cNvSpPr>
          <p:nvPr>
            <p:ph type="title"/>
          </p:nvPr>
        </p:nvSpPr>
        <p:spPr>
          <a:xfrm>
            <a:off x="101400" y="1909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dirty="0"/>
              <a:t>①</a:t>
            </a:r>
            <a:r>
              <a:rPr lang="ja-JP" altLang="en-US" dirty="0"/>
              <a:t>前回の</a:t>
            </a:r>
            <a:r>
              <a:rPr lang="ja" dirty="0"/>
              <a:t>復習(5min)</a:t>
            </a:r>
            <a:endParaRPr dirty="0"/>
          </a:p>
        </p:txBody>
      </p:sp>
      <p:sp>
        <p:nvSpPr>
          <p:cNvPr id="135" name="Google Shape;135;p30"/>
          <p:cNvSpPr txBox="1">
            <a:spLocks noGrp="1"/>
          </p:cNvSpPr>
          <p:nvPr>
            <p:ph type="body" idx="1"/>
          </p:nvPr>
        </p:nvSpPr>
        <p:spPr>
          <a:xfrm>
            <a:off x="200900" y="841113"/>
            <a:ext cx="85206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ja" sz="2000" dirty="0"/>
              <a:t>演算子を使って基本的な計算を行おう。</a:t>
            </a:r>
            <a:endParaRPr sz="2000" dirty="0"/>
          </a:p>
        </p:txBody>
      </p:sp>
      <p:pic>
        <p:nvPicPr>
          <p:cNvPr id="136" name="Google Shape;13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063" y="1404050"/>
            <a:ext cx="8474287" cy="311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2B1A0-A07A-BDAF-EA2F-6A70FD467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71" y="133115"/>
            <a:ext cx="8520600" cy="731975"/>
          </a:xfrm>
        </p:spPr>
        <p:txBody>
          <a:bodyPr>
            <a:normAutofit/>
          </a:bodyPr>
          <a:lstStyle/>
          <a:p>
            <a:r>
              <a:rPr lang="ja-JP" altLang="en-US" dirty="0"/>
              <a:t>前回のポイント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F5BD57-2D0C-2B41-7EA6-559C8C722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84" y="743366"/>
            <a:ext cx="5491832" cy="12659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C86D38-11AE-C229-827F-81758CBC0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093" y="2196397"/>
            <a:ext cx="4643290" cy="22690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E18440-E424-2C55-9683-AC8FD75322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3102" y="1766920"/>
            <a:ext cx="5412418" cy="207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6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2"/>
          <p:cNvSpPr txBox="1">
            <a:spLocks noGrp="1"/>
          </p:cNvSpPr>
          <p:nvPr>
            <p:ph type="title"/>
          </p:nvPr>
        </p:nvSpPr>
        <p:spPr>
          <a:xfrm>
            <a:off x="311700" y="153900"/>
            <a:ext cx="8520600" cy="5400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3600" dirty="0">
                <a:highlight>
                  <a:srgbClr val="FFFF00"/>
                </a:highlight>
              </a:rPr>
              <a:t>条件式と条件分岐式</a:t>
            </a:r>
            <a:endParaRPr sz="3600" dirty="0">
              <a:highlight>
                <a:srgbClr val="FFFF00"/>
              </a:highlight>
            </a:endParaRPr>
          </a:p>
        </p:txBody>
      </p:sp>
      <p:sp>
        <p:nvSpPr>
          <p:cNvPr id="148" name="Google Shape;148;p32"/>
          <p:cNvSpPr txBox="1">
            <a:spLocks noGrp="1"/>
          </p:cNvSpPr>
          <p:nvPr>
            <p:ph type="body" idx="1"/>
          </p:nvPr>
        </p:nvSpPr>
        <p:spPr>
          <a:xfrm>
            <a:off x="81643" y="913174"/>
            <a:ext cx="8886182" cy="4076425"/>
          </a:xfrm>
          <a:prstGeom prst="rect">
            <a:avLst/>
          </a:prstGeom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3200" dirty="0">
                <a:solidFill>
                  <a:schemeClr val="bg2"/>
                </a:solidFill>
              </a:rPr>
              <a:t>ある条件に</a:t>
            </a:r>
            <a:r>
              <a:rPr lang="ja-JP" altLang="en-US" sz="3200" dirty="0">
                <a:solidFill>
                  <a:schemeClr val="bg2"/>
                </a:solidFill>
              </a:rPr>
              <a:t>あ</a:t>
            </a:r>
            <a:r>
              <a:rPr lang="ja" sz="3200" dirty="0">
                <a:solidFill>
                  <a:schemeClr val="bg2"/>
                </a:solidFill>
              </a:rPr>
              <a:t>っているかどうかを計算し、</a:t>
            </a:r>
            <a:endParaRPr lang="en-GB" altLang="ja" sz="3200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3200" dirty="0">
                <a:solidFill>
                  <a:schemeClr val="bg2"/>
                </a:solidFill>
              </a:rPr>
              <a:t>条件に</a:t>
            </a:r>
            <a:r>
              <a:rPr lang="ja-JP" altLang="en-US" sz="3200" dirty="0">
                <a:solidFill>
                  <a:schemeClr val="bg2"/>
                </a:solidFill>
              </a:rPr>
              <a:t>あ</a:t>
            </a:r>
            <a:r>
              <a:rPr lang="ja" sz="3200" dirty="0">
                <a:solidFill>
                  <a:schemeClr val="bg2"/>
                </a:solidFill>
              </a:rPr>
              <a:t>っている場合は（</a:t>
            </a:r>
            <a:r>
              <a:rPr lang="ja" sz="3200" dirty="0">
                <a:solidFill>
                  <a:schemeClr val="dk1"/>
                </a:solidFill>
              </a:rPr>
              <a:t>　　</a:t>
            </a:r>
            <a:r>
              <a:rPr lang="ja" sz="3200" dirty="0">
                <a:solidFill>
                  <a:schemeClr val="bg2"/>
                </a:solidFill>
              </a:rPr>
              <a:t>）、</a:t>
            </a:r>
            <a:endParaRPr sz="3200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-JP" altLang="en-US" sz="3200" dirty="0">
                <a:solidFill>
                  <a:schemeClr val="bg2"/>
                </a:solidFill>
              </a:rPr>
              <a:t>あ</a:t>
            </a:r>
            <a:r>
              <a:rPr lang="ja" sz="3200" dirty="0">
                <a:solidFill>
                  <a:schemeClr val="bg2"/>
                </a:solidFill>
              </a:rPr>
              <a:t>っていない場合は（</a:t>
            </a:r>
            <a:r>
              <a:rPr lang="ja" sz="3200" dirty="0">
                <a:solidFill>
                  <a:schemeClr val="dk1"/>
                </a:solidFill>
              </a:rPr>
              <a:t>　　</a:t>
            </a:r>
            <a:r>
              <a:rPr lang="ja" sz="3200" dirty="0">
                <a:solidFill>
                  <a:schemeClr val="bg2"/>
                </a:solidFill>
              </a:rPr>
              <a:t>）という答えを出す計算式を（</a:t>
            </a:r>
            <a:r>
              <a:rPr lang="ja" sz="3200" dirty="0">
                <a:solidFill>
                  <a:schemeClr val="dk1"/>
                </a:solidFill>
              </a:rPr>
              <a:t>　　　　</a:t>
            </a:r>
            <a:r>
              <a:rPr lang="ja" sz="3200" dirty="0">
                <a:solidFill>
                  <a:schemeClr val="bg2"/>
                </a:solidFill>
              </a:rPr>
              <a:t>）という。</a:t>
            </a:r>
            <a:endParaRPr sz="3200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3200" dirty="0">
                <a:solidFill>
                  <a:schemeClr val="bg2"/>
                </a:solidFill>
              </a:rPr>
              <a:t>また、ある条件に合っている場合と、</a:t>
            </a:r>
            <a:r>
              <a:rPr lang="ja-JP" altLang="en-US" sz="3200" dirty="0">
                <a:solidFill>
                  <a:schemeClr val="bg2"/>
                </a:solidFill>
              </a:rPr>
              <a:t>あ</a:t>
            </a:r>
            <a:r>
              <a:rPr lang="ja" sz="3200" dirty="0">
                <a:solidFill>
                  <a:schemeClr val="bg2"/>
                </a:solidFill>
              </a:rPr>
              <a:t>っていない場合とで実行する命令をかえる記述を</a:t>
            </a:r>
            <a:endParaRPr sz="3200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3200" dirty="0">
                <a:solidFill>
                  <a:schemeClr val="bg2"/>
                </a:solidFill>
              </a:rPr>
              <a:t>（</a:t>
            </a:r>
            <a:r>
              <a:rPr lang="ja" sz="3200" dirty="0">
                <a:solidFill>
                  <a:schemeClr val="dk1"/>
                </a:solidFill>
              </a:rPr>
              <a:t>　　　　　　　</a:t>
            </a:r>
            <a:r>
              <a:rPr lang="ja" sz="3200" dirty="0">
                <a:solidFill>
                  <a:schemeClr val="bg2"/>
                </a:solidFill>
              </a:rPr>
              <a:t>）という。</a:t>
            </a:r>
            <a:r>
              <a:rPr lang="ja" sz="3200" dirty="0">
                <a:solidFill>
                  <a:schemeClr val="dk1"/>
                </a:solidFill>
              </a:rPr>
              <a:t>　　</a:t>
            </a:r>
            <a:endParaRPr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3B7301-6927-99BC-9D40-5D68758100AC}"/>
              </a:ext>
            </a:extLst>
          </p:cNvPr>
          <p:cNvSpPr txBox="1"/>
          <p:nvPr/>
        </p:nvSpPr>
        <p:spPr>
          <a:xfrm>
            <a:off x="5143500" y="1420586"/>
            <a:ext cx="685800" cy="601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C00000"/>
                </a:solidFill>
              </a:rPr>
              <a:t>真</a:t>
            </a:r>
            <a:endParaRPr lang="en-GB" sz="3200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0BD7C7-605B-B0CC-D9CC-191AEA9105B6}"/>
              </a:ext>
            </a:extLst>
          </p:cNvPr>
          <p:cNvSpPr txBox="1"/>
          <p:nvPr/>
        </p:nvSpPr>
        <p:spPr>
          <a:xfrm>
            <a:off x="4330718" y="1927163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C00000"/>
                </a:solidFill>
              </a:rPr>
              <a:t>偽</a:t>
            </a:r>
            <a:endParaRPr lang="en-GB" sz="3200" dirty="0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D3D026-B031-F62A-4EF2-94212F1F13F4}"/>
              </a:ext>
            </a:extLst>
          </p:cNvPr>
          <p:cNvSpPr txBox="1"/>
          <p:nvPr/>
        </p:nvSpPr>
        <p:spPr>
          <a:xfrm>
            <a:off x="2318657" y="2432957"/>
            <a:ext cx="1575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C00000"/>
                </a:solidFill>
              </a:rPr>
              <a:t>条件式</a:t>
            </a:r>
            <a:endParaRPr lang="en-GB" sz="3200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BD96F1-A9F7-C39A-F025-8FE295141FCC}"/>
              </a:ext>
            </a:extLst>
          </p:cNvPr>
          <p:cNvSpPr txBox="1"/>
          <p:nvPr/>
        </p:nvSpPr>
        <p:spPr>
          <a:xfrm>
            <a:off x="922564" y="4335235"/>
            <a:ext cx="2547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C00000"/>
                </a:solidFill>
              </a:rPr>
              <a:t>条件分岐式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9"/>
          <p:cNvSpPr txBox="1">
            <a:spLocks noGrp="1"/>
          </p:cNvSpPr>
          <p:nvPr>
            <p:ph type="title"/>
          </p:nvPr>
        </p:nvSpPr>
        <p:spPr>
          <a:xfrm>
            <a:off x="250375" y="419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dirty="0"/>
              <a:t>〇今日のコード</a:t>
            </a:r>
            <a:br>
              <a:rPr lang="en-GB" altLang="ja" dirty="0"/>
            </a:br>
            <a:endParaRPr dirty="0"/>
          </a:p>
        </p:txBody>
      </p:sp>
      <p:sp>
        <p:nvSpPr>
          <p:cNvPr id="129" name="Google Shape;129;p29"/>
          <p:cNvSpPr txBox="1">
            <a:spLocks noGrp="1"/>
          </p:cNvSpPr>
          <p:nvPr>
            <p:ph type="body" idx="1"/>
          </p:nvPr>
        </p:nvSpPr>
        <p:spPr>
          <a:xfrm>
            <a:off x="250375" y="614650"/>
            <a:ext cx="8670600" cy="18672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 dirty="0">
                <a:highlight>
                  <a:srgbClr val="D9D2E9"/>
                </a:highlight>
                <a:latin typeface="Arial"/>
                <a:ea typeface="Arial"/>
                <a:cs typeface="Arial"/>
                <a:sym typeface="Arial"/>
              </a:rPr>
              <a:t>①変数名 = input("メッセージを表示: ")</a:t>
            </a:r>
            <a:endParaRPr sz="2400" dirty="0">
              <a:highlight>
                <a:srgbClr val="D9D2E9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 dirty="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⇒数字や文字を入力させたいとき　</a:t>
            </a:r>
            <a:r>
              <a:rPr lang="ja" sz="2400" dirty="0">
                <a:latin typeface="Arial"/>
                <a:ea typeface="Arial"/>
                <a:cs typeface="Arial"/>
                <a:sym typeface="Arial"/>
              </a:rPr>
              <a:t>　　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ja" sz="2400" dirty="0">
                <a:latin typeface="Courier New"/>
                <a:ea typeface="Courier New"/>
                <a:cs typeface="Courier New"/>
                <a:sym typeface="Courier New"/>
              </a:rPr>
              <a:t>number = </a:t>
            </a:r>
            <a:r>
              <a:rPr lang="ja" sz="2400" dirty="0">
                <a:solidFill>
                  <a:srgbClr val="257693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ja" sz="2400" dirty="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ja" sz="2400" dirty="0">
                <a:solidFill>
                  <a:srgbClr val="6A5221"/>
                </a:solidFill>
                <a:latin typeface="Courier New"/>
                <a:ea typeface="Courier New"/>
                <a:cs typeface="Courier New"/>
                <a:sym typeface="Courier New"/>
              </a:rPr>
              <a:t>input</a:t>
            </a:r>
            <a:r>
              <a:rPr lang="ja" sz="2400" dirty="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ja" sz="2400" dirty="0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"数字を入力してください。"</a:t>
            </a:r>
            <a:r>
              <a:rPr lang="ja" sz="2400" dirty="0">
                <a:latin typeface="Courier New"/>
                <a:ea typeface="Courier New"/>
                <a:cs typeface="Courier New"/>
                <a:sym typeface="Courier New"/>
              </a:rPr>
              <a:t>))</a:t>
            </a:r>
            <a:endParaRPr sz="24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 dirty="0"/>
              <a:t>（※　int ：整数、　float：小数）</a:t>
            </a:r>
            <a:endParaRPr sz="24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6AF660-F4D9-CF29-1B2F-004EB9BC4DE6}"/>
              </a:ext>
            </a:extLst>
          </p:cNvPr>
          <p:cNvSpPr txBox="1"/>
          <p:nvPr/>
        </p:nvSpPr>
        <p:spPr>
          <a:xfrm>
            <a:off x="250375" y="2375807"/>
            <a:ext cx="87711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200"/>
              </a:spcBef>
            </a:pPr>
            <a:r>
              <a:rPr lang="ja-JP" altLang="en-US" sz="2400" dirty="0">
                <a:highlight>
                  <a:srgbClr val="D9D2E9"/>
                </a:highlight>
              </a:rPr>
              <a:t>②</a:t>
            </a:r>
            <a:r>
              <a:rPr lang="en-US" altLang="ja-JP" sz="2400" dirty="0">
                <a:highlight>
                  <a:srgbClr val="D9D2E9"/>
                </a:highlight>
              </a:rPr>
              <a:t>if-else</a:t>
            </a:r>
            <a:r>
              <a:rPr lang="ja-JP" altLang="en-US" sz="2400" dirty="0">
                <a:highlight>
                  <a:srgbClr val="D9D2E9"/>
                </a:highlight>
              </a:rPr>
              <a:t>文</a:t>
            </a:r>
            <a:r>
              <a:rPr lang="ja-JP" altLang="en-US" sz="2400" dirty="0">
                <a:highlight>
                  <a:schemeClr val="lt1"/>
                </a:highlight>
              </a:rPr>
              <a:t>⇒条件分岐式</a:t>
            </a:r>
          </a:p>
          <a:p>
            <a:pPr lvl="0">
              <a:spcBef>
                <a:spcPts val="1200"/>
              </a:spcBef>
            </a:pPr>
            <a:r>
              <a:rPr lang="en-US" altLang="ja-JP" sz="2400" dirty="0"/>
              <a:t>if </a:t>
            </a:r>
            <a:r>
              <a:rPr lang="ja-JP" altLang="en-US" sz="2400" dirty="0"/>
              <a:t>条件式</a:t>
            </a:r>
            <a:r>
              <a:rPr lang="en-US" altLang="ja-JP" sz="2400" dirty="0"/>
              <a:t>:</a:t>
            </a:r>
            <a:endParaRPr lang="ja-JP" altLang="en-US" sz="2400" dirty="0"/>
          </a:p>
          <a:p>
            <a:pPr lvl="0">
              <a:spcBef>
                <a:spcPts val="1200"/>
              </a:spcBef>
              <a:buClr>
                <a:schemeClr val="dk2"/>
              </a:buClr>
              <a:buSzPts val="1100"/>
            </a:pPr>
            <a:r>
              <a:rPr lang="ja-JP" altLang="en-US" sz="2400" dirty="0"/>
              <a:t>    </a:t>
            </a:r>
            <a:r>
              <a:rPr lang="en-US" altLang="ja-JP" sz="2400" dirty="0"/>
              <a:t># </a:t>
            </a:r>
            <a:r>
              <a:rPr lang="ja-JP" altLang="en-US" sz="2400" dirty="0"/>
              <a:t>条件が </a:t>
            </a:r>
            <a:r>
              <a:rPr lang="en-US" altLang="ja-JP" sz="2400" dirty="0"/>
              <a:t>True </a:t>
            </a:r>
            <a:r>
              <a:rPr lang="ja-JP" altLang="en-US" sz="2400" dirty="0"/>
              <a:t>のときに実行される処理</a:t>
            </a:r>
          </a:p>
          <a:p>
            <a:pPr lvl="0">
              <a:spcBef>
                <a:spcPts val="1200"/>
              </a:spcBef>
              <a:buClr>
                <a:schemeClr val="dk2"/>
              </a:buClr>
              <a:buSzPts val="1100"/>
            </a:pPr>
            <a:r>
              <a:rPr lang="en-US" altLang="ja-JP" sz="2400" dirty="0"/>
              <a:t>else:</a:t>
            </a:r>
            <a:endParaRPr lang="ja-JP" altLang="en-US" sz="2400" dirty="0"/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ja-JP" altLang="en-US" sz="2400" dirty="0"/>
              <a:t>    </a:t>
            </a:r>
            <a:r>
              <a:rPr lang="en-US" altLang="ja-JP" sz="2400" dirty="0"/>
              <a:t># </a:t>
            </a:r>
            <a:r>
              <a:rPr lang="ja-JP" altLang="en-US" sz="2400" dirty="0"/>
              <a:t>条件が </a:t>
            </a:r>
            <a:r>
              <a:rPr lang="en-US" altLang="ja-JP" sz="2400" dirty="0"/>
              <a:t>False </a:t>
            </a:r>
            <a:r>
              <a:rPr lang="ja-JP" altLang="en-US" sz="2400" dirty="0"/>
              <a:t>のときに実行される処理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0"/>
          <p:cNvSpPr txBox="1">
            <a:spLocks noGrp="1"/>
          </p:cNvSpPr>
          <p:nvPr>
            <p:ph type="body" idx="1"/>
          </p:nvPr>
        </p:nvSpPr>
        <p:spPr>
          <a:xfrm>
            <a:off x="311700" y="247300"/>
            <a:ext cx="8520600" cy="19978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200" dirty="0">
                <a:highlight>
                  <a:srgbClr val="D9D2E9"/>
                </a:highlight>
              </a:rPr>
              <a:t>③</a:t>
            </a:r>
            <a:r>
              <a:rPr lang="ja" sz="3200" dirty="0">
                <a:highlight>
                  <a:srgbClr val="D9D2E9"/>
                </a:highlight>
                <a:latin typeface="Arial"/>
                <a:ea typeface="Arial"/>
                <a:cs typeface="Arial"/>
                <a:sym typeface="Arial"/>
              </a:rPr>
              <a:t>if-elif-else文</a:t>
            </a:r>
            <a:endParaRPr lang="en-GB" altLang="ja" sz="3200" dirty="0">
              <a:highlight>
                <a:srgbClr val="D9D2E9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200" dirty="0">
                <a:latin typeface="Arial"/>
                <a:ea typeface="Arial"/>
                <a:cs typeface="Arial"/>
                <a:sym typeface="Arial"/>
              </a:rPr>
              <a:t>⇒３つ以上の条件式</a:t>
            </a:r>
            <a:endParaRPr sz="3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3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32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014713-1B9A-A22A-DD53-DDDD0B459F57}"/>
              </a:ext>
            </a:extLst>
          </p:cNvPr>
          <p:cNvSpPr txBox="1"/>
          <p:nvPr/>
        </p:nvSpPr>
        <p:spPr>
          <a:xfrm>
            <a:off x="200025" y="2245179"/>
            <a:ext cx="87439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200"/>
              </a:spcBef>
            </a:pPr>
            <a:r>
              <a:rPr lang="ja-JP" altLang="en-US" sz="3200" dirty="0">
                <a:highlight>
                  <a:srgbClr val="D9D2E9"/>
                </a:highlight>
              </a:rPr>
              <a:t>④</a:t>
            </a:r>
            <a:r>
              <a:rPr lang="en-US" altLang="ja-JP" sz="3200" dirty="0">
                <a:highlight>
                  <a:srgbClr val="D9D2E9"/>
                </a:highlight>
              </a:rPr>
              <a:t>for</a:t>
            </a:r>
            <a:r>
              <a:rPr lang="ja-JP" altLang="en-US" sz="3200" dirty="0">
                <a:highlight>
                  <a:srgbClr val="D9D2E9"/>
                </a:highlight>
              </a:rPr>
              <a:t>文</a:t>
            </a:r>
          </a:p>
          <a:p>
            <a:pPr lvl="0"/>
            <a:endParaRPr lang="ja-JP" altLang="en-US" sz="3200" dirty="0"/>
          </a:p>
          <a:p>
            <a:pPr lvl="0"/>
            <a:r>
              <a:rPr lang="ja-JP" altLang="en-US" sz="3200" dirty="0"/>
              <a:t>⇒繰り返し命令</a:t>
            </a:r>
          </a:p>
          <a:p>
            <a:pPr lvl="0" indent="457200"/>
            <a:r>
              <a:rPr lang="en-US" altLang="ja-JP" sz="3200" dirty="0"/>
              <a:t>for </a:t>
            </a:r>
            <a:r>
              <a:rPr lang="ja-JP" altLang="en-US" sz="3200" dirty="0"/>
              <a:t>　カウント変数　　</a:t>
            </a:r>
            <a:r>
              <a:rPr lang="en-US" altLang="ja-JP" sz="3200" dirty="0"/>
              <a:t>in  range(</a:t>
            </a:r>
            <a:r>
              <a:rPr lang="ja-JP" altLang="en-US" sz="3200" dirty="0"/>
              <a:t>回数</a:t>
            </a:r>
            <a:r>
              <a:rPr lang="en-US" altLang="ja-JP" sz="3200" dirty="0"/>
              <a:t>)</a:t>
            </a:r>
            <a:r>
              <a:rPr lang="ja-JP" altLang="en-US" sz="3200" dirty="0"/>
              <a:t>：</a:t>
            </a:r>
          </a:p>
          <a:p>
            <a:pPr lvl="0"/>
            <a:r>
              <a:rPr lang="ja-JP" altLang="en-US" sz="3200" dirty="0"/>
              <a:t>　　　	繰り返す処理</a:t>
            </a:r>
          </a:p>
          <a:p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F9D58"/>
      </a:hlink>
      <a:folHlink>
        <a:srgbClr val="0F9D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plashVTI">
  <a:themeElements>
    <a:clrScheme name="Custom 11">
      <a:dk1>
        <a:srgbClr val="262626"/>
      </a:dk1>
      <a:lt1>
        <a:sysClr val="window" lastClr="FFFFFF"/>
      </a:lt1>
      <a:dk2>
        <a:srgbClr val="2F333D"/>
      </a:dk2>
      <a:lt2>
        <a:srgbClr val="E9F3F3"/>
      </a:lt2>
      <a:accent1>
        <a:srgbClr val="1EBE9B"/>
      </a:accent1>
      <a:accent2>
        <a:srgbClr val="FD8686"/>
      </a:accent2>
      <a:accent3>
        <a:srgbClr val="0AC8AD"/>
      </a:accent3>
      <a:accent4>
        <a:srgbClr val="E69500"/>
      </a:accent4>
      <a:accent5>
        <a:srgbClr val="EC4E70"/>
      </a:accent5>
      <a:accent6>
        <a:srgbClr val="794DFF"/>
      </a:accent6>
      <a:hlink>
        <a:srgbClr val="3E8FF1"/>
      </a:hlink>
      <a:folHlink>
        <a:srgbClr val="939393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lashVTI" id="{CD38C481-21EC-466B-953B-A1440B42712A}" vid="{D3E4813C-1D98-48C2-AF59-2D0D78E25500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1535</Words>
  <Application>Microsoft Office PowerPoint</Application>
  <PresentationFormat>On-screen Show (16:9)</PresentationFormat>
  <Paragraphs>111</Paragraphs>
  <Slides>25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Avenir Next LT Pro</vt:lpstr>
      <vt:lpstr>Montserrat</vt:lpstr>
      <vt:lpstr>Oswald</vt:lpstr>
      <vt:lpstr>Playfair Display</vt:lpstr>
      <vt:lpstr>Google Sans Text</vt:lpstr>
      <vt:lpstr>Arial</vt:lpstr>
      <vt:lpstr>Courier New</vt:lpstr>
      <vt:lpstr>Posterama</vt:lpstr>
      <vt:lpstr>Simple Light</vt:lpstr>
      <vt:lpstr>Pop</vt:lpstr>
      <vt:lpstr>SplashVTI</vt:lpstr>
      <vt:lpstr>情報Ⅰ</vt:lpstr>
      <vt:lpstr>～第２章プログラミングの流れ～</vt:lpstr>
      <vt:lpstr>PowerPoint Presentation</vt:lpstr>
      <vt:lpstr>～本時の流れ～</vt:lpstr>
      <vt:lpstr>①前回の復習(5min)</vt:lpstr>
      <vt:lpstr>前回のポイント</vt:lpstr>
      <vt:lpstr>条件式と条件分岐式</vt:lpstr>
      <vt:lpstr>〇今日のコード </vt:lpstr>
      <vt:lpstr>PowerPoint Presentation</vt:lpstr>
      <vt:lpstr>〇比較演算子</vt:lpstr>
      <vt:lpstr>例題）基本的なコードをコピペして実行しよう！  【主】（各２点×６＝１２点） </vt:lpstr>
      <vt:lpstr>PowerPoint Presentation</vt:lpstr>
      <vt:lpstr>※注意　　インデント</vt:lpstr>
      <vt:lpstr>PowerPoint Presentation</vt:lpstr>
      <vt:lpstr>PowerPoint Presentation</vt:lpstr>
      <vt:lpstr>PowerPoint Presentation</vt:lpstr>
      <vt:lpstr>アイスブレイク</vt:lpstr>
      <vt:lpstr>残りの時間で以下の課題に取り組む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振り返りシートを書く。  ・本時で学んだこと ・疑問に思ったことをメモする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Risa Suzuki</cp:lastModifiedBy>
  <cp:revision>13</cp:revision>
  <dcterms:modified xsi:type="dcterms:W3CDTF">2026-04-06T01:51:07Z</dcterms:modified>
</cp:coreProperties>
</file>