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32"/>
  </p:notesMasterIdLst>
  <p:sldIdLst>
    <p:sldId id="307" r:id="rId4"/>
    <p:sldId id="281" r:id="rId5"/>
    <p:sldId id="259" r:id="rId6"/>
    <p:sldId id="258" r:id="rId7"/>
    <p:sldId id="303" r:id="rId8"/>
    <p:sldId id="304" r:id="rId9"/>
    <p:sldId id="305" r:id="rId10"/>
    <p:sldId id="262" r:id="rId11"/>
    <p:sldId id="306" r:id="rId12"/>
    <p:sldId id="264" r:id="rId13"/>
    <p:sldId id="274" r:id="rId14"/>
    <p:sldId id="292" r:id="rId15"/>
    <p:sldId id="289" r:id="rId16"/>
    <p:sldId id="290" r:id="rId17"/>
    <p:sldId id="291" r:id="rId18"/>
    <p:sldId id="293" r:id="rId19"/>
    <p:sldId id="275" r:id="rId20"/>
    <p:sldId id="276" r:id="rId21"/>
    <p:sldId id="294" r:id="rId22"/>
    <p:sldId id="295" r:id="rId23"/>
    <p:sldId id="296" r:id="rId24"/>
    <p:sldId id="308" r:id="rId25"/>
    <p:sldId id="298" r:id="rId26"/>
    <p:sldId id="299" r:id="rId27"/>
    <p:sldId id="300" r:id="rId28"/>
    <p:sldId id="301" r:id="rId29"/>
    <p:sldId id="302" r:id="rId30"/>
    <p:sldId id="309" r:id="rId31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Oswald" panose="00000500000000000000" pitchFamily="2" charset="0"/>
      <p:regular r:id="rId41"/>
      <p:bold r:id="rId42"/>
    </p:embeddedFont>
    <p:embeddedFont>
      <p:font typeface="Playfair Display" panose="00000500000000000000" pitchFamily="2" charset="0"/>
      <p:regular r:id="rId43"/>
      <p:bold r:id="rId44"/>
      <p:italic r:id="rId45"/>
      <p:boldItalic r:id="rId46"/>
    </p:embeddedFont>
    <p:embeddedFont>
      <p:font typeface="Posterama" panose="020B0504020200020000" pitchFamily="34" charset="0"/>
      <p:regular r:id="rId47"/>
      <p:bold r:id="rId48"/>
      <p:italic r:id="rId49"/>
      <p:boldItalic r:id="rId50"/>
    </p:embeddedFont>
    <p:embeddedFont>
      <p:font typeface="Rockwell" panose="02060603020205020403" pitchFamily="18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C67B7F-CD04-4392-AA4C-4500A3931714}">
  <a:tblStyle styleId="{03C67B7F-CD04-4392-AA4C-4500A39317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2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11b95e7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11b95e7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31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40b6cd89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40b6cd89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40b6cd896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40b6cd896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3f78ec32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b3f78ec32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3f78ec32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3f78ec32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3f78ec32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b3f78ec32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0DD5AFB-1E4F-AC79-6D7D-20A777DB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43a3bfded_0_118:notes">
            <a:extLst>
              <a:ext uri="{FF2B5EF4-FFF2-40B4-BE49-F238E27FC236}">
                <a16:creationId xmlns:a16="http://schemas.microsoft.com/office/drawing/2014/main" id="{C41DE3A3-CBD5-7A4A-2047-0627CD79F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43a3bfded_0_118:notes">
            <a:extLst>
              <a:ext uri="{FF2B5EF4-FFF2-40B4-BE49-F238E27FC236}">
                <a16:creationId xmlns:a16="http://schemas.microsoft.com/office/drawing/2014/main" id="{A0F8701B-9BF8-5B16-CA98-2A962288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3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3f78ec32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b3f78ec32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6cee5c0b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b6cee5c0b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30143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418338"/>
            <a:ext cx="8227314" cy="234810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2926655"/>
            <a:ext cx="8227314" cy="1680397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8338"/>
            <a:ext cx="8227314" cy="23598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2926656"/>
            <a:ext cx="8227314" cy="164058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2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844"/>
            <a:ext cx="805934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21322"/>
            <a:ext cx="4040981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131658"/>
            <a:ext cx="4040981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917" y="1421322"/>
            <a:ext cx="4060883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917" y="2131658"/>
            <a:ext cx="4060883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199515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42901"/>
            <a:ext cx="4112514" cy="430800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7492"/>
            <a:ext cx="3728117" cy="21534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200061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342900"/>
            <a:ext cx="4112514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2031"/>
            <a:ext cx="3728117" cy="190971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418338"/>
            <a:ext cx="2140839" cy="4232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418338"/>
            <a:ext cx="5800725" cy="423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4726"/>
            <a:ext cx="7170358" cy="4968774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39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9653"/>
            <a:ext cx="8229600" cy="302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00" kern="1200" cap="all" spc="15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0950" y="4767263"/>
            <a:ext cx="1085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E9F3F3"/>
              </a:solidFill>
              <a:latin typeface="Avenir Next LT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3F002-7F2B-4856-DD67-C5AD399A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3256"/>
          <a:stretch>
            <a:fillRect/>
          </a:stretch>
        </p:blipFill>
        <p:spPr>
          <a:xfrm>
            <a:off x="3214396" y="0"/>
            <a:ext cx="5929604" cy="5143492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94728" cy="51435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214D1-0884-33BF-89A5-41069522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60" y="214313"/>
            <a:ext cx="3409061" cy="2164563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情報</a:t>
            </a:r>
            <a:r>
              <a:rPr lang="en-US" altLang="ja-JP" sz="7200" dirty="0"/>
              <a:t>Ⅰ</a:t>
            </a:r>
            <a:endParaRPr lang="en-GB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D0B04-761A-3C4C-101E-A7D45E34EF35}"/>
              </a:ext>
            </a:extLst>
          </p:cNvPr>
          <p:cNvSpPr txBox="1"/>
          <p:nvPr/>
        </p:nvSpPr>
        <p:spPr>
          <a:xfrm>
            <a:off x="371003" y="2610803"/>
            <a:ext cx="592960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第</a:t>
            </a:r>
            <a:r>
              <a:rPr lang="en-US" altLang="ja-JP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3</a:t>
            </a: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編「コンピュータとプログラミング」</a:t>
            </a:r>
            <a:r>
              <a:rPr lang="en-US" altLang="ja-JP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no.</a:t>
            </a: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８</a:t>
            </a:r>
            <a:endParaRPr lang="en-GB" altLang="ja-JP" sz="2100" kern="1200" dirty="0">
              <a:solidFill>
                <a:srgbClr val="262626"/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Google Shape;137;p25">
            <a:extLst>
              <a:ext uri="{FF2B5EF4-FFF2-40B4-BE49-F238E27FC236}">
                <a16:creationId xmlns:a16="http://schemas.microsoft.com/office/drawing/2014/main" id="{C28A1ACE-A359-9CBA-F5FD-0AC2D6A6D3E8}"/>
              </a:ext>
            </a:extLst>
          </p:cNvPr>
          <p:cNvSpPr txBox="1"/>
          <p:nvPr/>
        </p:nvSpPr>
        <p:spPr>
          <a:xfrm>
            <a:off x="371003" y="3003218"/>
            <a:ext cx="7180962" cy="46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8"/>
            <a:r>
              <a:rPr lang="en-US" altLang="ja" sz="2400" dirty="0">
                <a:latin typeface="Playfair Display"/>
                <a:ea typeface="Playfair Display"/>
                <a:cs typeface="Playfair Display"/>
                <a:sym typeface="Playfair Display"/>
              </a:rPr>
              <a:t>※</a:t>
            </a:r>
            <a:r>
              <a:rPr lang="ja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この資料を</a:t>
            </a:r>
            <a:r>
              <a:rPr lang="ja-JP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無断で使用すること</a:t>
            </a:r>
            <a:r>
              <a:rPr lang="ja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を固く禁じます．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5684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92811" y="471894"/>
            <a:ext cx="8649682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rgbClr val="040C2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〇　</a:t>
            </a:r>
            <a:r>
              <a:rPr lang="ja" sz="2800" dirty="0">
                <a:solidFill>
                  <a:srgbClr val="040C2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コラム：偏差値の最小値、最大値は・・・？</a:t>
            </a:r>
            <a:endParaRPr sz="2800" dirty="0">
              <a:highlight>
                <a:srgbClr val="FFFF00"/>
              </a:highlight>
            </a:endParaRPr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322257" y="1475257"/>
            <a:ext cx="7891014" cy="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3200" dirty="0"/>
              <a:t>Q）偏差値150はあり得る？あり得ない？</a:t>
            </a:r>
            <a:endParaRPr sz="3200" dirty="0"/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164" y="1426271"/>
            <a:ext cx="885594" cy="6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3"/>
          <p:cNvSpPr/>
          <p:nvPr/>
        </p:nvSpPr>
        <p:spPr>
          <a:xfrm>
            <a:off x="2057964" y="2539820"/>
            <a:ext cx="3723900" cy="597903"/>
          </a:xfrm>
          <a:prstGeom prst="wedgeRectCallout">
            <a:avLst>
              <a:gd name="adj1" fmla="val -55780"/>
              <a:gd name="adj2" fmla="val -10978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 dirty="0">
                <a:latin typeface="Playfair Display"/>
                <a:ea typeface="Playfair Display"/>
                <a:cs typeface="Playfair Display"/>
                <a:sym typeface="Playfair Display"/>
              </a:rPr>
              <a:t>A.）あり得る！</a:t>
            </a:r>
            <a:endParaRPr sz="21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2EA88-02A9-B1B2-671D-0CE78A86F6F7}"/>
              </a:ext>
            </a:extLst>
          </p:cNvPr>
          <p:cNvSpPr txBox="1"/>
          <p:nvPr/>
        </p:nvSpPr>
        <p:spPr>
          <a:xfrm>
            <a:off x="1114192" y="3389174"/>
            <a:ext cx="6307143" cy="147732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ex.)</a:t>
            </a:r>
          </a:p>
          <a:p>
            <a:r>
              <a:rPr lang="en-US" altLang="ja-JP" sz="1800" dirty="0"/>
              <a:t>①</a:t>
            </a:r>
            <a:r>
              <a:rPr lang="ja-JP" altLang="en-US" sz="1800" dirty="0"/>
              <a:t>平均点</a:t>
            </a:r>
            <a:r>
              <a:rPr lang="en-US" altLang="ja-JP" sz="1800" dirty="0"/>
              <a:t>30</a:t>
            </a:r>
            <a:r>
              <a:rPr lang="ja-JP" altLang="en-US" sz="1800" dirty="0"/>
              <a:t>点、標準偏差</a:t>
            </a:r>
            <a:r>
              <a:rPr lang="en-US" altLang="ja-JP" sz="1800" dirty="0"/>
              <a:t>10</a:t>
            </a:r>
            <a:r>
              <a:rPr lang="ja-JP" altLang="en-US" sz="1800" dirty="0"/>
              <a:t>のテストで</a:t>
            </a:r>
            <a:r>
              <a:rPr lang="en-US" altLang="ja-JP" sz="1800" dirty="0"/>
              <a:t>90</a:t>
            </a:r>
            <a:r>
              <a:rPr lang="ja-JP" altLang="en-US" sz="1800" dirty="0"/>
              <a:t>点を取った場合</a:t>
            </a:r>
            <a:endParaRPr lang="en-GB" sz="1800" dirty="0"/>
          </a:p>
          <a:p>
            <a:r>
              <a:rPr lang="ja-JP" altLang="en-US" sz="1800" dirty="0"/>
              <a:t>　　　（</a:t>
            </a:r>
            <a:r>
              <a:rPr lang="en-US" altLang="ja-JP" sz="1800" dirty="0"/>
              <a:t>90-30</a:t>
            </a:r>
            <a:r>
              <a:rPr lang="ja-JP" altLang="en-US" sz="1800" dirty="0"/>
              <a:t>）</a:t>
            </a:r>
            <a:r>
              <a:rPr lang="en-US" altLang="ja-JP" sz="1800" dirty="0"/>
              <a:t>÷10×10+50</a:t>
            </a:r>
            <a:r>
              <a:rPr lang="ja-JP" altLang="en-US" sz="1800" dirty="0"/>
              <a:t>＝</a:t>
            </a:r>
            <a:r>
              <a:rPr lang="en-US" altLang="ja-JP" sz="1800" dirty="0"/>
              <a:t>110</a:t>
            </a:r>
            <a:endParaRPr lang="en-GB" altLang="ja-JP" sz="1800" dirty="0"/>
          </a:p>
          <a:p>
            <a:r>
              <a:rPr lang="ja-JP" altLang="en-US" sz="1800" dirty="0"/>
              <a:t>②平均点</a:t>
            </a:r>
            <a:r>
              <a:rPr lang="en-US" altLang="ja-JP" sz="1800" dirty="0"/>
              <a:t>80</a:t>
            </a:r>
            <a:r>
              <a:rPr lang="ja-JP" altLang="en-US" sz="1800" dirty="0"/>
              <a:t>点、標準偏差</a:t>
            </a:r>
            <a:r>
              <a:rPr lang="en-US" altLang="ja-JP" sz="1800" dirty="0"/>
              <a:t>10</a:t>
            </a:r>
            <a:r>
              <a:rPr lang="ja-JP" altLang="en-US" sz="1800" dirty="0"/>
              <a:t>のテストで</a:t>
            </a:r>
            <a:r>
              <a:rPr lang="en-US" altLang="ja-JP" sz="1800" dirty="0"/>
              <a:t>20</a:t>
            </a:r>
            <a:r>
              <a:rPr lang="ja-JP" altLang="en-US" sz="1800" dirty="0"/>
              <a:t>点を取った場合</a:t>
            </a:r>
            <a:endParaRPr lang="en-GB" sz="1800" dirty="0"/>
          </a:p>
          <a:p>
            <a:r>
              <a:rPr lang="ja-JP" altLang="en-US" sz="1800" dirty="0"/>
              <a:t>　　　（</a:t>
            </a:r>
            <a:r>
              <a:rPr lang="en-US" altLang="ja-JP" sz="1800" dirty="0"/>
              <a:t>20-80</a:t>
            </a:r>
            <a:r>
              <a:rPr lang="ja-JP" altLang="en-US" sz="1800" dirty="0"/>
              <a:t>）</a:t>
            </a:r>
            <a:r>
              <a:rPr lang="en-US" altLang="ja-JP" sz="1800" dirty="0"/>
              <a:t>÷10×10+50</a:t>
            </a:r>
            <a:r>
              <a:rPr lang="ja-JP" altLang="en-US" sz="1800" dirty="0"/>
              <a:t>＝－</a:t>
            </a:r>
            <a:r>
              <a:rPr lang="en-US" altLang="ja-JP" sz="1800" dirty="0"/>
              <a:t>10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311700" y="41950"/>
            <a:ext cx="85206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〇</a:t>
            </a:r>
            <a:r>
              <a:rPr lang="ja" sz="3200" dirty="0"/>
              <a:t>配列</a:t>
            </a:r>
            <a:r>
              <a:rPr lang="ja-JP" altLang="en-US" sz="3200" dirty="0"/>
              <a:t>（リスト）</a:t>
            </a:r>
            <a:r>
              <a:rPr lang="ja" sz="3200" dirty="0"/>
              <a:t>とは・・・？</a:t>
            </a:r>
            <a:endParaRPr sz="3200" dirty="0"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1"/>
          </p:nvPr>
        </p:nvSpPr>
        <p:spPr>
          <a:xfrm>
            <a:off x="202500" y="825600"/>
            <a:ext cx="8629800" cy="411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100" dirty="0"/>
              <a:t>番号付きのロッカー。</a:t>
            </a:r>
            <a:endParaRPr sz="3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100" dirty="0"/>
              <a:t>ロッカー番号(インデックス)は０から始まる。</a:t>
            </a:r>
            <a:endParaRPr sz="3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100" dirty="0"/>
              <a:t>例）</a:t>
            </a:r>
            <a:endParaRPr sz="3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4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fruits = [“りんご”, “バナナ”, “オレンジ”]</a:t>
            </a:r>
            <a:endParaRPr sz="3400" dirty="0">
              <a:solidFill>
                <a:srgbClr val="C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商品の在庫管理システムを作る場合、商品名や価格、在庫数などの情報を</a:t>
            </a:r>
            <a:endParaRPr lang="en-GB" altLang="ja"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listにまとめて管理できる。</a:t>
            </a:r>
            <a:endParaRPr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A9C8-E1BD-AD2E-4249-225F5FAC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7585"/>
            <a:ext cx="8520600" cy="813618"/>
          </a:xfrm>
        </p:spPr>
        <p:txBody>
          <a:bodyPr>
            <a:normAutofit/>
          </a:bodyPr>
          <a:lstStyle/>
          <a:p>
            <a:r>
              <a:rPr lang="ja-JP" altLang="en-US" dirty="0"/>
              <a:t>配列にはロッカー番号がついている！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40C73-62B1-D9D3-7296-A1DA11DD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057" y="1176925"/>
            <a:ext cx="8520600" cy="67636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altLang="ja-JP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fruits = [“</a:t>
            </a:r>
            <a:r>
              <a:rPr lang="ja-JP" altLang="en-US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りんご”</a:t>
            </a:r>
            <a:r>
              <a:rPr lang="en-US" altLang="ja-JP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“</a:t>
            </a:r>
            <a:r>
              <a:rPr lang="ja-JP" altLang="en-US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バナナ”</a:t>
            </a:r>
            <a:r>
              <a:rPr lang="en-US" altLang="ja-JP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“</a:t>
            </a:r>
            <a:r>
              <a:rPr lang="ja-JP" altLang="en-US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オレンジ”</a:t>
            </a:r>
            <a:r>
              <a:rPr lang="en-US" altLang="ja-JP" sz="3600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]</a:t>
            </a:r>
            <a:endParaRPr lang="ja-JP" altLang="en-US" sz="3600" dirty="0">
              <a:solidFill>
                <a:srgbClr val="C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en-GB" sz="3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75BA8F6-1B0D-366F-B6AC-CDA480293D77}"/>
              </a:ext>
            </a:extLst>
          </p:cNvPr>
          <p:cNvSpPr/>
          <p:nvPr/>
        </p:nvSpPr>
        <p:spPr>
          <a:xfrm>
            <a:off x="4318907" y="2258785"/>
            <a:ext cx="963387" cy="1053193"/>
          </a:xfrm>
          <a:prstGeom prst="wedgeRoundRectCallout">
            <a:avLst>
              <a:gd name="adj1" fmla="val -3884"/>
              <a:gd name="adj2" fmla="val -840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sz="4000" dirty="0">
                <a:solidFill>
                  <a:sysClr val="windowText" lastClr="000000"/>
                </a:solidFill>
              </a:rPr>
              <a:t> 1</a:t>
            </a:r>
            <a:r>
              <a:rPr lang="ja-JP" altLang="en-US" dirty="0"/>
              <a:t>０</a:t>
            </a:r>
            <a:endParaRPr lang="en-GB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E43EAB6-1250-A870-0817-DC2A0B681FC2}"/>
              </a:ext>
            </a:extLst>
          </p:cNvPr>
          <p:cNvSpPr/>
          <p:nvPr/>
        </p:nvSpPr>
        <p:spPr>
          <a:xfrm>
            <a:off x="2381250" y="2258785"/>
            <a:ext cx="963387" cy="1053193"/>
          </a:xfrm>
          <a:prstGeom prst="wedgeRoundRectCallout">
            <a:avLst>
              <a:gd name="adj1" fmla="val -3884"/>
              <a:gd name="adj2" fmla="val -840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sz="4000" dirty="0">
                <a:solidFill>
                  <a:sysClr val="windowText" lastClr="000000"/>
                </a:solidFill>
              </a:rPr>
              <a:t> 0</a:t>
            </a:r>
            <a:r>
              <a:rPr lang="ja-JP" altLang="en-US" dirty="0"/>
              <a:t>０</a:t>
            </a:r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EC26A8A-47D1-5B60-27BA-3156916FDE61}"/>
              </a:ext>
            </a:extLst>
          </p:cNvPr>
          <p:cNvSpPr/>
          <p:nvPr/>
        </p:nvSpPr>
        <p:spPr>
          <a:xfrm>
            <a:off x="6441621" y="2258786"/>
            <a:ext cx="963387" cy="1053193"/>
          </a:xfrm>
          <a:prstGeom prst="wedgeRoundRectCallout">
            <a:avLst>
              <a:gd name="adj1" fmla="val -3884"/>
              <a:gd name="adj2" fmla="val -840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sz="4000" dirty="0">
                <a:solidFill>
                  <a:sysClr val="windowText" lastClr="000000"/>
                </a:solidFill>
              </a:rPr>
              <a:t> 2</a:t>
            </a:r>
            <a:r>
              <a:rPr lang="ja-JP" altLang="en-US" dirty="0"/>
              <a:t>０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C312A-3626-67E4-9E99-1062C7DD872A}"/>
              </a:ext>
            </a:extLst>
          </p:cNvPr>
          <p:cNvSpPr txBox="1"/>
          <p:nvPr/>
        </p:nvSpPr>
        <p:spPr>
          <a:xfrm>
            <a:off x="202844" y="3616778"/>
            <a:ext cx="860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「バナナ」だけを表示させたい場合、</a:t>
            </a:r>
            <a:r>
              <a:rPr lang="en-GB" altLang="ja-JP" sz="3200" dirty="0">
                <a:solidFill>
                  <a:srgbClr val="C00000"/>
                </a:solidFill>
              </a:rPr>
              <a:t>fruits[1]</a:t>
            </a:r>
            <a:r>
              <a:rPr lang="ja-JP" altLang="en-US" sz="3200" dirty="0"/>
              <a:t>と入力する！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27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F0AA4A3-F225-9B59-6A10-3D1EBD96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>
            <a:extLst>
              <a:ext uri="{FF2B5EF4-FFF2-40B4-BE49-F238E27FC236}">
                <a16:creationId xmlns:a16="http://schemas.microsoft.com/office/drawing/2014/main" id="{85DAD96F-86CF-63E7-CF67-602BAD349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289" y="1550250"/>
            <a:ext cx="8826904" cy="20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例題）基本的なコードをコピペして実行しよう！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【主】（各</a:t>
            </a:r>
            <a:r>
              <a:rPr lang="ja-JP" altLang="en-US" dirty="0"/>
              <a:t>２</a:t>
            </a:r>
            <a:r>
              <a:rPr lang="ja" dirty="0"/>
              <a:t>点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ja" dirty="0"/>
              <a:t>＝</a:t>
            </a:r>
            <a:r>
              <a:rPr lang="ja-JP" altLang="en-US" dirty="0"/>
              <a:t>１０</a:t>
            </a:r>
            <a:r>
              <a:rPr lang="ja" dirty="0"/>
              <a:t>点）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68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7FCA5-2FA5-F61F-8918-6A6E2C000DC4}"/>
              </a:ext>
            </a:extLst>
          </p:cNvPr>
          <p:cNvSpPr txBox="1"/>
          <p:nvPr/>
        </p:nvSpPr>
        <p:spPr>
          <a:xfrm>
            <a:off x="297531" y="215889"/>
            <a:ext cx="854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例題１）</a:t>
            </a: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配列を作成し、中身をすべて表示させる。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Scorelist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=[64,100,78,80,72]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03DBC-D8B0-533F-99ED-6A1C7220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7" y="1264819"/>
            <a:ext cx="8887145" cy="1165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1BF16-54A6-BBF7-61F4-F3FB2C29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7" y="2712819"/>
            <a:ext cx="8287907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C564E-351B-4800-E674-6058B419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3" y="751592"/>
            <a:ext cx="8443789" cy="2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2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75675D-8F65-19D1-4653-2B60FC76EB46}"/>
              </a:ext>
            </a:extLst>
          </p:cNvPr>
          <p:cNvSpPr txBox="1"/>
          <p:nvPr/>
        </p:nvSpPr>
        <p:spPr>
          <a:xfrm>
            <a:off x="261257" y="391886"/>
            <a:ext cx="862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(2) </a:t>
            </a:r>
            <a:r>
              <a:rPr lang="en-US" altLang="ja-JP" sz="2800" dirty="0" err="1"/>
              <a:t>scorelist</a:t>
            </a:r>
            <a:r>
              <a:rPr lang="en-US" altLang="ja-JP" sz="2800" dirty="0"/>
              <a:t> =[64,100,78,80,72]</a:t>
            </a:r>
            <a:r>
              <a:rPr lang="ja-JP" altLang="en-US" sz="2800" dirty="0"/>
              <a:t>の</a:t>
            </a:r>
            <a:r>
              <a:rPr lang="en-US" altLang="ja-JP" sz="2800" dirty="0"/>
              <a:t>100</a:t>
            </a:r>
            <a:r>
              <a:rPr lang="ja-JP" altLang="en-US" sz="2800" dirty="0"/>
              <a:t>を表示させる。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161F4-7F68-2254-C1CE-14DDE523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8" y="1623066"/>
            <a:ext cx="8666523" cy="15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title"/>
          </p:nvPr>
        </p:nvSpPr>
        <p:spPr>
          <a:xfrm>
            <a:off x="311700" y="333307"/>
            <a:ext cx="85206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200" dirty="0"/>
              <a:t>random関数とは・・・？</a:t>
            </a:r>
            <a:endParaRPr sz="3200" dirty="0"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249180" y="1186489"/>
            <a:ext cx="8805014" cy="3385511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Python にはいろいろな便利機能があるが、</a:t>
            </a:r>
            <a:endParaRPr lang="en-GB" altLang="ja"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全部が最初から読み込まれているわけではない。</a:t>
            </a: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3000" dirty="0">
                <a:solidFill>
                  <a:srgbClr val="C00000"/>
                </a:solidFill>
                <a:latin typeface="Rockwell" panose="02060603020205020403" pitchFamily="18" charset="0"/>
                <a:ea typeface="Roboto Mono"/>
                <a:cs typeface="Roboto Mono"/>
                <a:sym typeface="Roboto Mono"/>
              </a:rPr>
              <a:t>「import random」</a:t>
            </a:r>
            <a:r>
              <a:rPr lang="ja" sz="3000" dirty="0">
                <a:latin typeface="Arial"/>
                <a:ea typeface="Arial"/>
                <a:cs typeface="Arial"/>
                <a:sym typeface="Arial"/>
              </a:rPr>
              <a:t> は </a:t>
            </a:r>
            <a:r>
              <a:rPr lang="ja" sz="30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ランダムな値を生成する</a:t>
            </a:r>
            <a:endParaRPr lang="en-GB" altLang="ja" sz="30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30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機能を使う準備をしてくださいね、という命令。</a:t>
            </a:r>
            <a:endParaRPr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>
            <a:spLocks noGrp="1"/>
          </p:cNvSpPr>
          <p:nvPr>
            <p:ph type="title"/>
          </p:nvPr>
        </p:nvSpPr>
        <p:spPr>
          <a:xfrm>
            <a:off x="201475" y="200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200" dirty="0"/>
              <a:t>random関数</a:t>
            </a:r>
            <a:r>
              <a:rPr lang="ja-JP" altLang="en-US" sz="3200" dirty="0"/>
              <a:t>の使い方</a:t>
            </a:r>
            <a:endParaRPr sz="3200" dirty="0"/>
          </a:p>
        </p:txBody>
      </p:sp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201475" y="3462661"/>
            <a:ext cx="8630825" cy="1472537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9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③</a:t>
            </a:r>
            <a:r>
              <a:rPr lang="ja" sz="28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random.shuffle</a:t>
            </a:r>
            <a:r>
              <a:rPr lang="en-US" altLang="ja" sz="28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" sz="28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配列名</a:t>
            </a:r>
            <a:r>
              <a:rPr lang="en-US" altLang="ja" sz="28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800" b="1" dirty="0">
              <a:solidFill>
                <a:srgbClr val="C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800" dirty="0"/>
              <a:t>⇒ランダムに配列の中の要素を</a:t>
            </a:r>
            <a:r>
              <a:rPr lang="ja-JP" altLang="en-US" sz="2800" dirty="0"/>
              <a:t>並び替える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58E55-3BE2-1A12-9380-0090428F5073}"/>
              </a:ext>
            </a:extLst>
          </p:cNvPr>
          <p:cNvSpPr txBox="1"/>
          <p:nvPr/>
        </p:nvSpPr>
        <p:spPr>
          <a:xfrm>
            <a:off x="191860" y="834355"/>
            <a:ext cx="87602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>
                <a:highlight>
                  <a:srgbClr val="FFFFFF"/>
                </a:highlight>
                <a:latin typeface="+mn-ea"/>
                <a:ea typeface="+mn-ea"/>
                <a:cs typeface="Courier New"/>
                <a:sym typeface="Courier New"/>
              </a:rPr>
              <a:t>①　</a:t>
            </a:r>
            <a:r>
              <a:rPr lang="en-US" altLang="ja-JP" sz="2800" b="1" dirty="0" err="1">
                <a:solidFill>
                  <a:srgbClr val="C00000"/>
                </a:solidFill>
                <a:highlight>
                  <a:srgbClr val="FFFFFF"/>
                </a:highlight>
                <a:latin typeface="+mn-ea"/>
                <a:ea typeface="+mn-ea"/>
                <a:cs typeface="Courier New"/>
                <a:sym typeface="Courier New"/>
              </a:rPr>
              <a:t>random.choice</a:t>
            </a:r>
            <a:r>
              <a:rPr lang="en-US" altLang="ja-JP" sz="28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ea typeface="+mn-ea"/>
                <a:cs typeface="Courier New"/>
                <a:sym typeface="Courier New"/>
              </a:rPr>
              <a:t>(</a:t>
            </a:r>
            <a:r>
              <a:rPr lang="ja-JP" altLang="en-US" sz="28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ea typeface="+mn-ea"/>
                <a:cs typeface="Courier New"/>
                <a:sym typeface="Courier New"/>
              </a:rPr>
              <a:t>配列名</a:t>
            </a:r>
            <a:r>
              <a:rPr lang="en-GB" altLang="ja-JP" sz="28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ea typeface="+mn-ea"/>
                <a:cs typeface="Courier New"/>
                <a:sym typeface="Courier New"/>
              </a:rPr>
              <a:t>)</a:t>
            </a:r>
            <a:endParaRPr lang="ja-JP" altLang="en-US" sz="2800" b="1" dirty="0">
              <a:solidFill>
                <a:srgbClr val="C00000"/>
              </a:solidFill>
              <a:highlight>
                <a:srgbClr val="FFFFFF"/>
              </a:highlight>
              <a:latin typeface="+mn-ea"/>
              <a:ea typeface="+mn-ea"/>
              <a:cs typeface="Courier New"/>
              <a:sym typeface="Courier New"/>
            </a:endParaRPr>
          </a:p>
          <a:p>
            <a:pPr lvl="0">
              <a:spcBef>
                <a:spcPts val="1200"/>
              </a:spcBef>
            </a:pPr>
            <a:r>
              <a:rPr lang="ja-JP" altLang="en-US" sz="2800" dirty="0">
                <a:latin typeface="+mn-ea"/>
                <a:ea typeface="+mn-ea"/>
              </a:rPr>
              <a:t>⇒ランダムに配列の中の要素を選ぶ</a:t>
            </a:r>
          </a:p>
          <a:p>
            <a:endParaRPr lang="en-GB" sz="2800" dirty="0"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855AF-833D-15A7-AFBC-F2C32AC27797}"/>
              </a:ext>
            </a:extLst>
          </p:cNvPr>
          <p:cNvSpPr txBox="1"/>
          <p:nvPr/>
        </p:nvSpPr>
        <p:spPr>
          <a:xfrm>
            <a:off x="191860" y="2108543"/>
            <a:ext cx="807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②　</a:t>
            </a:r>
            <a:r>
              <a:rPr lang="en-US" altLang="ja-JP" sz="28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 = </a:t>
            </a:r>
            <a:r>
              <a:rPr lang="en-US" altLang="ja-JP" sz="2800" b="1" dirty="0" err="1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random.randint</a:t>
            </a:r>
            <a:r>
              <a:rPr lang="en-US" altLang="ja-JP" sz="28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ja-JP" sz="2800" dirty="0">
                <a:solidFill>
                  <a:srgbClr val="11664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altLang="ja-JP" sz="28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altLang="ja-JP" sz="2800" dirty="0">
                <a:solidFill>
                  <a:srgbClr val="11664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-US" altLang="ja-JP" sz="28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ja-JP" altLang="en-US" sz="28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1200"/>
              </a:spcBef>
            </a:pPr>
            <a:r>
              <a:rPr lang="ja-JP" altLang="en-US" sz="2800" dirty="0"/>
              <a:t>⇒ランダムにカッコ内の数字を選ぶ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B4AC2-1929-2E70-9D91-D3A2235A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7" y="1484641"/>
            <a:ext cx="8107258" cy="3509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B8CD1-38A1-DD48-76EE-6E8A2F9D001B}"/>
              </a:ext>
            </a:extLst>
          </p:cNvPr>
          <p:cNvSpPr txBox="1"/>
          <p:nvPr/>
        </p:nvSpPr>
        <p:spPr>
          <a:xfrm>
            <a:off x="185195" y="92598"/>
            <a:ext cx="8773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例題２）</a:t>
            </a:r>
            <a:endParaRPr lang="en-GB" altLang="ja-JP" sz="2000" dirty="0"/>
          </a:p>
          <a:p>
            <a:pPr marL="457200" indent="-457200">
              <a:buAutoNum type="arabicParenBoth"/>
            </a:pPr>
            <a:r>
              <a:rPr lang="en-US" altLang="ja-JP" sz="2000" dirty="0"/>
              <a:t>fruits = ["</a:t>
            </a:r>
            <a:r>
              <a:rPr lang="ja-JP" altLang="en-US" sz="2000" dirty="0"/>
              <a:t>りんご</a:t>
            </a:r>
            <a:r>
              <a:rPr lang="en-US" altLang="ja-JP" sz="2000" dirty="0"/>
              <a:t>", "</a:t>
            </a:r>
            <a:r>
              <a:rPr lang="ja-JP" altLang="en-US" sz="2000" dirty="0"/>
              <a:t>バナナ</a:t>
            </a:r>
            <a:r>
              <a:rPr lang="en-US" altLang="ja-JP" sz="2000" dirty="0"/>
              <a:t>", "</a:t>
            </a:r>
            <a:r>
              <a:rPr lang="ja-JP" altLang="en-US" sz="2000" dirty="0"/>
              <a:t>みかん</a:t>
            </a:r>
            <a:r>
              <a:rPr lang="en-US" altLang="ja-JP" sz="2000" dirty="0"/>
              <a:t>", "</a:t>
            </a:r>
            <a:r>
              <a:rPr lang="ja-JP" altLang="en-US" sz="2000" dirty="0"/>
              <a:t>ぶどう</a:t>
            </a:r>
            <a:r>
              <a:rPr lang="en-US" altLang="ja-JP" sz="2000" dirty="0"/>
              <a:t>", "</a:t>
            </a:r>
            <a:r>
              <a:rPr lang="ja-JP" altLang="en-US" sz="2000" dirty="0"/>
              <a:t>いちご</a:t>
            </a:r>
            <a:r>
              <a:rPr lang="en-US" altLang="ja-JP" sz="2000" dirty="0"/>
              <a:t>"]</a:t>
            </a:r>
          </a:p>
          <a:p>
            <a:r>
              <a:rPr lang="ja-JP" altLang="en-US" sz="2000" dirty="0"/>
              <a:t>という配列を作成し、この中からランダムに１つ果物を選ぶプログラムを作成する。</a:t>
            </a:r>
            <a:endParaRPr lang="en-GB" altLang="ja-JP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19BE98-0ED4-30B5-7FAB-B4F25119F148}"/>
              </a:ext>
            </a:extLst>
          </p:cNvPr>
          <p:cNvCxnSpPr/>
          <p:nvPr/>
        </p:nvCxnSpPr>
        <p:spPr>
          <a:xfrm>
            <a:off x="2506436" y="3510643"/>
            <a:ext cx="19349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9943085-8AB9-F131-E4F9-CC0DCD6A70A2}"/>
              </a:ext>
            </a:extLst>
          </p:cNvPr>
          <p:cNvSpPr/>
          <p:nvPr/>
        </p:nvSpPr>
        <p:spPr>
          <a:xfrm>
            <a:off x="4914900" y="2971801"/>
            <a:ext cx="3942213" cy="824592"/>
          </a:xfrm>
          <a:prstGeom prst="wedgeRectCallout">
            <a:avLst>
              <a:gd name="adj1" fmla="val -56877"/>
              <a:gd name="adj2" fmla="val -175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①　</a:t>
            </a:r>
            <a:r>
              <a:rPr lang="en-US" altLang="ja-JP" sz="2400" b="1" dirty="0" err="1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random.choice</a:t>
            </a:r>
            <a:r>
              <a:rPr lang="en-US" altLang="ja-JP" sz="24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(</a:t>
            </a:r>
            <a:r>
              <a:rPr lang="ja-JP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配列名</a:t>
            </a:r>
            <a:r>
              <a:rPr lang="en-GB" altLang="ja-JP" sz="24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)</a:t>
            </a:r>
            <a:endParaRPr lang="ja-JP" altLang="en-US" sz="2400" b="1" dirty="0">
              <a:solidFill>
                <a:srgbClr val="C00000"/>
              </a:solidFill>
              <a:highlight>
                <a:srgbClr val="FFFFFF"/>
              </a:highlight>
              <a:latin typeface="+mn-ea"/>
              <a:cs typeface="Courier New"/>
              <a:sym typeface="Courier New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0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488529" y="94837"/>
            <a:ext cx="7013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～第２章プログラミングの流れ～</a:t>
            </a:r>
            <a:endParaRPr sz="3200" dirty="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87778" y="993228"/>
            <a:ext cx="8768443" cy="396929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1回目：</a:t>
            </a:r>
            <a:r>
              <a:rPr lang="ja-JP" altLang="en-US" sz="2400" dirty="0"/>
              <a:t>アルゴリズムとは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2</a:t>
            </a:r>
            <a:r>
              <a:rPr lang="ja-JP" altLang="en-US" sz="2400" dirty="0"/>
              <a:t>回目：フローチャートとアクティビティ図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2"/>
                </a:solidFill>
              </a:rPr>
              <a:t>3</a:t>
            </a:r>
            <a:r>
              <a:rPr lang="ja-JP" altLang="en-US" sz="2400" dirty="0">
                <a:solidFill>
                  <a:schemeClr val="bg2"/>
                </a:solidFill>
              </a:rPr>
              <a:t>回目：プログラミング言語とは、</a:t>
            </a:r>
            <a:r>
              <a:rPr lang="en-US" altLang="ja-JP" sz="2400" dirty="0">
                <a:solidFill>
                  <a:schemeClr val="bg2"/>
                </a:solidFill>
              </a:rPr>
              <a:t>Python</a:t>
            </a:r>
            <a:r>
              <a:rPr lang="ja-JP" altLang="en-US" sz="2400" dirty="0">
                <a:solidFill>
                  <a:schemeClr val="bg2"/>
                </a:solidFill>
              </a:rPr>
              <a:t>の基本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4</a:t>
            </a:r>
            <a:r>
              <a:rPr lang="ja" sz="2400" dirty="0"/>
              <a:t>回目</a:t>
            </a:r>
            <a:r>
              <a:rPr lang="ja-JP" altLang="en-US" sz="2400" dirty="0"/>
              <a:t>：</a:t>
            </a:r>
            <a:r>
              <a:rPr lang="ja" sz="2400" dirty="0"/>
              <a:t>条件分岐式と繰り返し命令のプログラムを使いこなす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>
                <a:highlight>
                  <a:srgbClr val="FF00FF"/>
                </a:highlight>
              </a:rPr>
              <a:t>5</a:t>
            </a:r>
            <a:r>
              <a:rPr lang="ja" sz="2400" dirty="0">
                <a:highlight>
                  <a:srgbClr val="FF00FF"/>
                </a:highlight>
              </a:rPr>
              <a:t>回目：</a:t>
            </a:r>
            <a:r>
              <a:rPr lang="ja-JP" altLang="en-US" sz="2400" dirty="0">
                <a:highlight>
                  <a:srgbClr val="FF00FF"/>
                </a:highlight>
              </a:rPr>
              <a:t>配列と</a:t>
            </a:r>
            <a:r>
              <a:rPr lang="en-GB" altLang="ja-JP" sz="2400" dirty="0">
                <a:highlight>
                  <a:srgbClr val="FF00FF"/>
                </a:highlight>
              </a:rPr>
              <a:t>Random</a:t>
            </a:r>
            <a:r>
              <a:rPr lang="ja-JP" altLang="en-US" sz="2400" dirty="0">
                <a:highlight>
                  <a:srgbClr val="FF00FF"/>
                </a:highlight>
              </a:rPr>
              <a:t>関数とは</a:t>
            </a:r>
            <a:endParaRPr sz="2400" dirty="0"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6</a:t>
            </a:r>
            <a:r>
              <a:rPr lang="ja" sz="2400" dirty="0"/>
              <a:t>回目：</a:t>
            </a:r>
            <a:r>
              <a:rPr lang="ja-JP" altLang="en-US" sz="2400" dirty="0"/>
              <a:t>関数を作る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7</a:t>
            </a:r>
            <a:r>
              <a:rPr lang="ja" sz="2400" dirty="0"/>
              <a:t>回目：まとめプリントに取り組む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07FA21-265F-6BAE-27FA-E7C535D4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698"/>
            <a:ext cx="8245929" cy="2764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9CA0D-06D3-568A-CD77-38E6BFA077E2}"/>
              </a:ext>
            </a:extLst>
          </p:cNvPr>
          <p:cNvSpPr txBox="1"/>
          <p:nvPr/>
        </p:nvSpPr>
        <p:spPr>
          <a:xfrm>
            <a:off x="103054" y="375972"/>
            <a:ext cx="893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例題２）</a:t>
            </a:r>
            <a:r>
              <a:rPr lang="en-US" altLang="ja-JP" sz="2400" dirty="0"/>
              <a:t>(2) </a:t>
            </a:r>
          </a:p>
          <a:p>
            <a:r>
              <a:rPr lang="en-US" altLang="ja-JP" sz="2400" dirty="0"/>
              <a:t>1</a:t>
            </a:r>
            <a:r>
              <a:rPr lang="ja-JP" altLang="en-US" sz="2400" dirty="0"/>
              <a:t>から</a:t>
            </a:r>
            <a:r>
              <a:rPr lang="en-US" altLang="ja-JP" sz="2400" dirty="0"/>
              <a:t>10</a:t>
            </a:r>
            <a:r>
              <a:rPr lang="ja-JP" altLang="en-US" sz="2400" dirty="0"/>
              <a:t>までのランダムな整数を生成するプログラムを作成する。</a:t>
            </a:r>
            <a:endParaRPr lang="en-GB" sz="24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1C57E0B-A744-2464-AC75-E36536EAB0D1}"/>
              </a:ext>
            </a:extLst>
          </p:cNvPr>
          <p:cNvSpPr/>
          <p:nvPr/>
        </p:nvSpPr>
        <p:spPr>
          <a:xfrm>
            <a:off x="4492897" y="2890156"/>
            <a:ext cx="4422503" cy="677637"/>
          </a:xfrm>
          <a:prstGeom prst="wedgeRectCallout">
            <a:avLst>
              <a:gd name="adj1" fmla="val -55636"/>
              <a:gd name="adj2" fmla="val -2979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②</a:t>
            </a:r>
            <a:r>
              <a:rPr lang="en-US" altLang="ja-JP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ja-JP" sz="2400" b="1" dirty="0" err="1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random.randint</a:t>
            </a:r>
            <a:r>
              <a:rPr lang="en-GB" altLang="ja-JP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-JP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〇</a:t>
            </a:r>
            <a:r>
              <a:rPr lang="en-GB" altLang="ja-JP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ja-JP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〇</a:t>
            </a:r>
            <a:r>
              <a:rPr lang="en-GB" altLang="ja-JP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ja-JP" altLang="en-US" sz="2400" b="1" dirty="0">
              <a:solidFill>
                <a:srgbClr val="C00000"/>
              </a:solidFill>
              <a:highlight>
                <a:srgbClr val="FFFFFF"/>
              </a:highlight>
              <a:latin typeface="+mn-ea"/>
              <a:cs typeface="Courier New"/>
              <a:sym typeface="Courier New"/>
            </a:endParaRPr>
          </a:p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C238F7-C996-4EF7-528A-E2C4D7F2FCDF}"/>
              </a:ext>
            </a:extLst>
          </p:cNvPr>
          <p:cNvCxnSpPr/>
          <p:nvPr/>
        </p:nvCxnSpPr>
        <p:spPr>
          <a:xfrm>
            <a:off x="2245179" y="3249385"/>
            <a:ext cx="19349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14711-C935-CAB6-EF84-F40B8EB2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0" y="1436915"/>
            <a:ext cx="7695416" cy="3361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C57C0-B59D-8D45-6610-63342A607713}"/>
              </a:ext>
            </a:extLst>
          </p:cNvPr>
          <p:cNvSpPr txBox="1"/>
          <p:nvPr/>
        </p:nvSpPr>
        <p:spPr>
          <a:xfrm>
            <a:off x="206108" y="205658"/>
            <a:ext cx="893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例題２）</a:t>
            </a:r>
            <a:r>
              <a:rPr lang="en-US" altLang="ja-JP" sz="2400" dirty="0"/>
              <a:t>(</a:t>
            </a:r>
            <a:r>
              <a:rPr lang="en-GB" altLang="ja-JP" sz="2400" dirty="0"/>
              <a:t>3</a:t>
            </a:r>
            <a:r>
              <a:rPr lang="en-US" altLang="ja-JP" sz="2400" dirty="0"/>
              <a:t>) </a:t>
            </a:r>
          </a:p>
          <a:p>
            <a:r>
              <a:rPr lang="ja-JP" altLang="en-US" dirty="0"/>
              <a:t> </a:t>
            </a:r>
            <a:r>
              <a:rPr lang="en-US" altLang="ja-JP" sz="2400" dirty="0"/>
              <a:t>1</a:t>
            </a:r>
            <a:r>
              <a:rPr lang="ja-JP" altLang="en-US" sz="2400" dirty="0"/>
              <a:t>～</a:t>
            </a:r>
            <a:r>
              <a:rPr lang="en-US" altLang="ja-JP" sz="2400" dirty="0"/>
              <a:t>5</a:t>
            </a:r>
            <a:r>
              <a:rPr lang="ja-JP" altLang="en-US" sz="2400" dirty="0"/>
              <a:t>の数字をランダムに並び替えるプログラムを作成する。</a:t>
            </a:r>
            <a:endParaRPr lang="en-GB" sz="24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28151F0-FB32-BA3C-1A33-49146DC87A9D}"/>
              </a:ext>
            </a:extLst>
          </p:cNvPr>
          <p:cNvSpPr/>
          <p:nvPr/>
        </p:nvSpPr>
        <p:spPr>
          <a:xfrm>
            <a:off x="4101011" y="2704139"/>
            <a:ext cx="4422503" cy="830997"/>
          </a:xfrm>
          <a:prstGeom prst="wedgeRectCallout">
            <a:avLst>
              <a:gd name="adj1" fmla="val -62466"/>
              <a:gd name="adj2" fmla="val -425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+mn-ea"/>
                <a:cs typeface="Courier New"/>
                <a:sym typeface="Courier New"/>
              </a:rPr>
              <a:t>③</a:t>
            </a:r>
            <a:r>
              <a:rPr lang="en-US" altLang="ja" sz="2400" b="1" dirty="0" err="1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random.shuffle</a:t>
            </a:r>
            <a:r>
              <a:rPr lang="en-US" altLang="ja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" altLang="en-US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配列名</a:t>
            </a:r>
            <a:r>
              <a:rPr lang="en-US" altLang="ja" sz="2400" b="1" dirty="0">
                <a:solidFill>
                  <a:srgbClr val="C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ja-JP" altLang="en-US" sz="2400" b="1" dirty="0">
              <a:solidFill>
                <a:srgbClr val="C00000"/>
              </a:solidFill>
              <a:highlight>
                <a:srgbClr val="FFFFFF"/>
              </a:highlight>
              <a:latin typeface="+mn-ea"/>
              <a:cs typeface="Courier New"/>
              <a:sym typeface="Courier New"/>
            </a:endParaRPr>
          </a:p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E610D6-2600-799B-9361-BD2305DB81D8}"/>
              </a:ext>
            </a:extLst>
          </p:cNvPr>
          <p:cNvCxnSpPr/>
          <p:nvPr/>
        </p:nvCxnSpPr>
        <p:spPr>
          <a:xfrm>
            <a:off x="1265465" y="3404506"/>
            <a:ext cx="19349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082-E164-256A-07A1-9433B61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1457"/>
            <a:ext cx="8520600" cy="1445079"/>
          </a:xfrm>
        </p:spPr>
        <p:txBody>
          <a:bodyPr/>
          <a:lstStyle/>
          <a:p>
            <a:pPr algn="l"/>
            <a:r>
              <a:rPr lang="ja-JP" altLang="en-US" dirty="0"/>
              <a:t>アイスブレイク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2E119-63CC-95A1-7508-1D911287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3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4904-98D3-6361-1BAB-CDB63893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0"/>
            <a:ext cx="6515100" cy="666518"/>
          </a:xfrm>
        </p:spPr>
        <p:txBody>
          <a:bodyPr>
            <a:normAutofit/>
          </a:bodyPr>
          <a:lstStyle/>
          <a:p>
            <a:r>
              <a:rPr lang="ja-JP" altLang="en-US" dirty="0">
                <a:highlight>
                  <a:srgbClr val="FFFF00"/>
                </a:highlight>
              </a:rPr>
              <a:t>残りの時間で以下の課題に取り組む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FB3E8CA0-8935-6CB2-9490-7162B745B2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479" y="572701"/>
            <a:ext cx="8980714" cy="112547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ja-JP" altLang="en-US" sz="2000" dirty="0"/>
              <a:t>課題</a:t>
            </a:r>
            <a:r>
              <a:rPr lang="ja-JP" altLang="en-US" sz="2000" dirty="0">
                <a:solidFill>
                  <a:schemeClr val="dk2"/>
                </a:solidFill>
              </a:rPr>
              <a:t>１）</a:t>
            </a:r>
            <a:r>
              <a:rPr lang="en-US" altLang="zh-CN" sz="2000" dirty="0"/>
              <a:t>【</a:t>
            </a:r>
            <a:r>
              <a:rPr lang="zh-CN" altLang="en-US" sz="2000" dirty="0"/>
              <a:t>知</a:t>
            </a:r>
            <a:r>
              <a:rPr lang="en-US" altLang="zh-CN" sz="2000" dirty="0"/>
              <a:t>】</a:t>
            </a:r>
            <a:r>
              <a:rPr lang="zh-CN" altLang="en-US" sz="2000" dirty="0"/>
              <a:t>各</a:t>
            </a:r>
            <a:r>
              <a:rPr lang="en-US" altLang="zh-CN" sz="2000" dirty="0"/>
              <a:t>2</a:t>
            </a:r>
            <a:r>
              <a:rPr lang="zh-CN" altLang="en-US" sz="2000" dirty="0"/>
              <a:t>点</a:t>
            </a:r>
            <a:r>
              <a:rPr lang="en-US" altLang="zh-CN" sz="2000" dirty="0"/>
              <a:t>×2=4</a:t>
            </a:r>
            <a:r>
              <a:rPr lang="zh-CN" altLang="en-US" sz="2000" dirty="0"/>
              <a:t>点</a:t>
            </a:r>
            <a:endParaRPr lang="en-GB" altLang="zh-CN" sz="2000" dirty="0"/>
          </a:p>
          <a:p>
            <a:pPr marL="0" lvl="0" indent="0">
              <a:buSzPts val="1100"/>
              <a:buNone/>
            </a:pPr>
            <a:r>
              <a:rPr lang="en-GB" altLang="ja-JP" sz="2000" dirty="0"/>
              <a:t>(1)  </a:t>
            </a:r>
            <a:r>
              <a:rPr lang="en-US" altLang="ja-JP" sz="2000" dirty="0"/>
              <a:t>drinks = ["</a:t>
            </a:r>
            <a:r>
              <a:rPr lang="ja-JP" altLang="en-US" sz="2000" dirty="0"/>
              <a:t>コーラ</a:t>
            </a:r>
            <a:r>
              <a:rPr lang="en-US" altLang="ja-JP" sz="2000" dirty="0"/>
              <a:t>", "</a:t>
            </a:r>
            <a:r>
              <a:rPr lang="ja-JP" altLang="en-US" sz="2000" dirty="0"/>
              <a:t>お茶</a:t>
            </a:r>
            <a:r>
              <a:rPr lang="en-US" altLang="ja-JP" sz="2000" dirty="0"/>
              <a:t>", "</a:t>
            </a:r>
            <a:r>
              <a:rPr lang="ja-JP" altLang="en-US" sz="2000" dirty="0"/>
              <a:t>ジュース</a:t>
            </a:r>
            <a:r>
              <a:rPr lang="en-US" altLang="ja-JP" sz="2000" dirty="0"/>
              <a:t>", "</a:t>
            </a:r>
            <a:r>
              <a:rPr lang="ja-JP" altLang="en-US" sz="2000" dirty="0"/>
              <a:t>コーヒー</a:t>
            </a:r>
            <a:r>
              <a:rPr lang="en-US" altLang="ja-JP" sz="2000" dirty="0"/>
              <a:t>", "</a:t>
            </a:r>
            <a:r>
              <a:rPr lang="ja-JP" altLang="en-US" sz="2000" dirty="0"/>
              <a:t>水</a:t>
            </a:r>
            <a:r>
              <a:rPr lang="en-US" altLang="ja-JP" sz="2000" dirty="0"/>
              <a:t>"]</a:t>
            </a:r>
          </a:p>
          <a:p>
            <a:pPr marL="0" lvl="0" indent="0">
              <a:buSzPts val="1100"/>
              <a:buNone/>
            </a:pPr>
            <a:r>
              <a:rPr lang="en-US" altLang="ja-JP" sz="2000" dirty="0"/>
              <a:t>      </a:t>
            </a:r>
            <a:r>
              <a:rPr lang="ja-JP" altLang="en-US" sz="2000" dirty="0"/>
              <a:t>という配列を表示させる。</a:t>
            </a:r>
            <a:endParaRPr lang="ja-JP" altLang="en-US" sz="2000" dirty="0">
              <a:solidFill>
                <a:schemeClr val="dk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744DF-96F5-326A-FB9B-39C4ED49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5" y="1767569"/>
            <a:ext cx="6673001" cy="33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BE0C5-7C79-2A6A-E69C-4C541E36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078"/>
            <a:ext cx="8949871" cy="1246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BAD7D-119A-5683-5C59-EB1562354413}"/>
              </a:ext>
            </a:extLst>
          </p:cNvPr>
          <p:cNvSpPr txBox="1"/>
          <p:nvPr/>
        </p:nvSpPr>
        <p:spPr>
          <a:xfrm>
            <a:off x="249010" y="359228"/>
            <a:ext cx="864597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課題１）</a:t>
            </a:r>
            <a:endParaRPr lang="en-GB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(2)(1)</a:t>
            </a:r>
            <a:r>
              <a:rPr lang="ja-JP" altLang="en-US" sz="2000" dirty="0"/>
              <a:t>で使用した</a:t>
            </a:r>
            <a:r>
              <a:rPr lang="en-US" altLang="ja-JP" sz="2000" dirty="0"/>
              <a:t>drinks</a:t>
            </a:r>
            <a:r>
              <a:rPr lang="ja-JP" altLang="en-US" sz="2000" dirty="0"/>
              <a:t>という配列のうち、「水」だけを表示させる。</a:t>
            </a:r>
            <a:endParaRPr lang="en-GB" sz="20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324C919-CD55-4695-FAED-932EAA9E1B02}"/>
              </a:ext>
            </a:extLst>
          </p:cNvPr>
          <p:cNvSpPr/>
          <p:nvPr/>
        </p:nvSpPr>
        <p:spPr>
          <a:xfrm>
            <a:off x="1518557" y="3194971"/>
            <a:ext cx="6996793" cy="1246443"/>
          </a:xfrm>
          <a:prstGeom prst="wedgeRectCallout">
            <a:avLst>
              <a:gd name="adj1" fmla="val -31395"/>
              <a:gd name="adj2" fmla="val -11211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一度宣言した配列「</a:t>
            </a:r>
            <a:r>
              <a:rPr lang="en-GB" altLang="ja-JP" sz="2800" dirty="0">
                <a:solidFill>
                  <a:schemeClr val="tx1"/>
                </a:solidFill>
              </a:rPr>
              <a:t>drink</a:t>
            </a:r>
            <a:r>
              <a:rPr lang="ja-JP" altLang="en-US" sz="2800" dirty="0">
                <a:solidFill>
                  <a:schemeClr val="tx1"/>
                </a:solidFill>
              </a:rPr>
              <a:t>」は記憶されているため、もう一度入力する必要っはない。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538B0-D60B-4BF0-66EB-87464FBD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1" y="1627779"/>
            <a:ext cx="8053977" cy="3450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612D43-6227-F465-586E-F11E68D63D3A}"/>
              </a:ext>
            </a:extLst>
          </p:cNvPr>
          <p:cNvSpPr txBox="1"/>
          <p:nvPr/>
        </p:nvSpPr>
        <p:spPr>
          <a:xfrm>
            <a:off x="142875" y="159848"/>
            <a:ext cx="885825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課題</a:t>
            </a:r>
            <a:r>
              <a:rPr lang="en-US" altLang="ja-JP" sz="2000" dirty="0"/>
              <a:t>2</a:t>
            </a:r>
            <a:r>
              <a:rPr lang="ja-JP" altLang="en-US" sz="2000" dirty="0"/>
              <a:t>） </a:t>
            </a:r>
            <a:r>
              <a:rPr lang="en-US" altLang="ja-JP" sz="2000" dirty="0"/>
              <a:t>random</a:t>
            </a:r>
            <a:r>
              <a:rPr lang="ja-JP" altLang="en-US" sz="2000" dirty="0"/>
              <a:t>関数を利用して次の</a:t>
            </a:r>
            <a:r>
              <a:rPr lang="en-US" altLang="ja-JP" sz="2000" dirty="0"/>
              <a:t>(1)</a:t>
            </a:r>
            <a:r>
              <a:rPr lang="ja-JP" altLang="en-US" sz="2000" dirty="0"/>
              <a:t>～</a:t>
            </a:r>
            <a:r>
              <a:rPr lang="en-US" altLang="ja-JP" sz="2000" dirty="0"/>
              <a:t>(3)</a:t>
            </a:r>
            <a:r>
              <a:rPr lang="ja-JP" altLang="en-US" sz="2000" dirty="0"/>
              <a:t>のプログラムを実行せよ。</a:t>
            </a:r>
            <a:endParaRPr lang="en-GB" altLang="ja-JP" sz="2000" dirty="0"/>
          </a:p>
          <a:p>
            <a:r>
              <a:rPr lang="ja-JP" altLang="en-US" sz="2000" dirty="0"/>
              <a:t>　　　</a:t>
            </a:r>
            <a:r>
              <a:rPr lang="en-US" altLang="zh-CN" sz="2000" dirty="0"/>
              <a:t>【</a:t>
            </a:r>
            <a:r>
              <a:rPr lang="zh-CN" altLang="en-US" sz="2000" dirty="0"/>
              <a:t>思</a:t>
            </a:r>
            <a:r>
              <a:rPr lang="en-US" altLang="zh-CN" sz="2000" dirty="0"/>
              <a:t>】</a:t>
            </a:r>
            <a:r>
              <a:rPr lang="zh-CN" altLang="en-US" sz="2000" dirty="0"/>
              <a:t>各</a:t>
            </a:r>
            <a:r>
              <a:rPr lang="en-US" altLang="zh-CN" sz="2000" dirty="0"/>
              <a:t>3</a:t>
            </a:r>
            <a:r>
              <a:rPr lang="zh-CN" altLang="en-US" sz="2000" dirty="0"/>
              <a:t>点</a:t>
            </a:r>
            <a:r>
              <a:rPr lang="en-US" altLang="zh-CN" sz="2000" dirty="0"/>
              <a:t>×3=9</a:t>
            </a:r>
            <a:r>
              <a:rPr lang="zh-CN" altLang="en-US" sz="2000" dirty="0"/>
              <a:t>点 </a:t>
            </a:r>
            <a:endParaRPr lang="ja-JP" altLang="en-US" sz="2000" dirty="0"/>
          </a:p>
          <a:p>
            <a:r>
              <a:rPr lang="en-US" altLang="ja-JP" sz="2000" dirty="0"/>
              <a:t>(1) subjects = ["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数学</a:t>
            </a:r>
            <a:r>
              <a:rPr lang="en-US" altLang="ja-JP" sz="2000" dirty="0"/>
              <a:t>", "</a:t>
            </a:r>
            <a:r>
              <a:rPr lang="ja-JP" altLang="en-US" sz="2000" dirty="0"/>
              <a:t>英語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", "</a:t>
            </a:r>
            <a:r>
              <a:rPr lang="ja-JP" altLang="en-US" sz="2000" dirty="0"/>
              <a:t>社会</a:t>
            </a:r>
            <a:r>
              <a:rPr lang="en-US" altLang="ja-JP" sz="2000" dirty="0"/>
              <a:t>"]</a:t>
            </a:r>
            <a:r>
              <a:rPr lang="ja-JP" altLang="en-US" sz="2000" dirty="0"/>
              <a:t>から今日取り組む科目をランダムに決める。</a:t>
            </a:r>
          </a:p>
        </p:txBody>
      </p:sp>
    </p:spTree>
    <p:extLst>
      <p:ext uri="{BB962C8B-B14F-4D97-AF65-F5344CB8AC3E}">
        <p14:creationId xmlns:p14="http://schemas.microsoft.com/office/powerpoint/2010/main" val="17907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DC0F4-AFE7-D266-A18D-7B22D3B1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4" y="2071387"/>
            <a:ext cx="8809751" cy="2210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157F5-FC98-721B-D72E-72288B5FEE8D}"/>
              </a:ext>
            </a:extLst>
          </p:cNvPr>
          <p:cNvSpPr txBox="1"/>
          <p:nvPr/>
        </p:nvSpPr>
        <p:spPr>
          <a:xfrm>
            <a:off x="167124" y="416379"/>
            <a:ext cx="8809751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練習</a:t>
            </a:r>
            <a:r>
              <a:rPr lang="en-US" altLang="ja-JP" sz="2800" dirty="0"/>
              <a:t>2</a:t>
            </a:r>
            <a:r>
              <a:rPr lang="ja-JP" altLang="en-US" sz="2800" dirty="0"/>
              <a:t>）</a:t>
            </a:r>
            <a:endParaRPr lang="en-GB" altLang="ja-JP" sz="2800" dirty="0"/>
          </a:p>
          <a:p>
            <a:r>
              <a:rPr lang="ja-JP" altLang="en-US" sz="2800" dirty="0"/>
              <a:t> </a:t>
            </a:r>
            <a:r>
              <a:rPr lang="en-US" altLang="ja-JP" sz="2800" dirty="0"/>
              <a:t>(2)</a:t>
            </a:r>
            <a:r>
              <a:rPr lang="ja-JP" altLang="en-US" sz="2800" dirty="0"/>
              <a:t>サイコロの１～６の番号をランダムに表示させる。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81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39D6A-EC92-348D-F9FC-C5A15E28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0" y="2215569"/>
            <a:ext cx="8287907" cy="2524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80C139-45E7-27AB-0CDF-F79269086F8A}"/>
              </a:ext>
            </a:extLst>
          </p:cNvPr>
          <p:cNvSpPr txBox="1"/>
          <p:nvPr/>
        </p:nvSpPr>
        <p:spPr>
          <a:xfrm>
            <a:off x="155121" y="465364"/>
            <a:ext cx="873578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練習２）</a:t>
            </a:r>
            <a:endParaRPr lang="en-GB" altLang="ja-JP" sz="2400" dirty="0"/>
          </a:p>
          <a:p>
            <a:r>
              <a:rPr lang="ja-JP" altLang="en-US" sz="2400" dirty="0"/>
              <a:t> </a:t>
            </a:r>
            <a:r>
              <a:rPr lang="en-US" altLang="ja-JP" sz="2400" dirty="0"/>
              <a:t>(3) cards = ["A", "K", "Q", "J", "10"]</a:t>
            </a:r>
            <a:r>
              <a:rPr lang="ja-JP" altLang="en-US" sz="2400" dirty="0"/>
              <a:t>という配列を</a:t>
            </a:r>
            <a:endParaRPr lang="en-GB" altLang="ja-JP" sz="2400" dirty="0"/>
          </a:p>
          <a:p>
            <a:r>
              <a:rPr lang="ja-JP" altLang="en-US" sz="2400" dirty="0"/>
              <a:t>ランダムに並び替える。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61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C0A0F-C820-3686-2556-8C64028F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6A1B-ECB1-787B-3687-F9D0750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1" y="1102178"/>
            <a:ext cx="6564086" cy="2808515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ja-JP" altLang="en-US" sz="3450" dirty="0">
                <a:latin typeface="+mj-lt"/>
                <a:ea typeface="+mj-ea"/>
                <a:cs typeface="+mj-cs"/>
              </a:rPr>
              <a:t>振り返りシートを書く。</a:t>
            </a: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r>
              <a:rPr lang="ja-JP" altLang="en-US" sz="3450" dirty="0">
                <a:latin typeface="+mj-lt"/>
                <a:ea typeface="+mj-ea"/>
                <a:cs typeface="+mj-cs"/>
              </a:rPr>
              <a:t>・本時で学んだこと</a:t>
            </a: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r>
              <a:rPr lang="ja-JP" altLang="en-US" sz="3450" dirty="0">
                <a:latin typeface="+mj-lt"/>
                <a:ea typeface="+mj-ea"/>
                <a:cs typeface="+mj-cs"/>
              </a:rPr>
              <a:t>・疑問に思ったことをメモする</a:t>
            </a:r>
            <a:br>
              <a:rPr lang="en-GB" altLang="ja-JP" sz="3450" dirty="0">
                <a:latin typeface="+mj-lt"/>
                <a:ea typeface="+mj-ea"/>
                <a:cs typeface="+mj-cs"/>
              </a:rPr>
            </a:br>
            <a:endParaRPr lang="en-US" sz="34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91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254550" y="2210284"/>
            <a:ext cx="8979258" cy="1145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000" dirty="0"/>
              <a:t>配列と</a:t>
            </a:r>
            <a:r>
              <a:rPr lang="en-GB" altLang="ja-JP" sz="4000" dirty="0"/>
              <a:t>Random</a:t>
            </a:r>
            <a:r>
              <a:rPr lang="ja-JP" altLang="en-US" sz="4000" dirty="0"/>
              <a:t>関数を使いこなそう！</a:t>
            </a:r>
            <a:endParaRPr sz="4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4000" dirty="0"/>
          </a:p>
        </p:txBody>
      </p:sp>
      <p:sp>
        <p:nvSpPr>
          <p:cNvPr id="4" name="Google Shape;110;p26">
            <a:extLst>
              <a:ext uri="{FF2B5EF4-FFF2-40B4-BE49-F238E27FC236}">
                <a16:creationId xmlns:a16="http://schemas.microsoft.com/office/drawing/2014/main" id="{1A2A077C-824E-6F9A-CB60-E99E5A79B56C}"/>
              </a:ext>
            </a:extLst>
          </p:cNvPr>
          <p:cNvSpPr txBox="1">
            <a:spLocks/>
          </p:cNvSpPr>
          <p:nvPr/>
        </p:nvSpPr>
        <p:spPr>
          <a:xfrm>
            <a:off x="74935" y="730214"/>
            <a:ext cx="8520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ja-JP" altLang="en-US" sz="3700" dirty="0"/>
              <a:t>～本時のめあて～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311700" y="264850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～本時の流れ～</a:t>
            </a:r>
            <a:endParaRPr sz="370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311700" y="1272475"/>
            <a:ext cx="8520600" cy="3503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 dirty="0"/>
              <a:t>1.前回</a:t>
            </a:r>
            <a:r>
              <a:rPr lang="ja-JP" altLang="en-US" sz="3300" dirty="0"/>
              <a:t>までの復習問題</a:t>
            </a:r>
            <a:r>
              <a:rPr lang="ja" sz="3300" dirty="0"/>
              <a:t>(10min)</a:t>
            </a:r>
            <a:endParaRPr sz="33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300" dirty="0"/>
              <a:t>2.</a:t>
            </a:r>
            <a:r>
              <a:rPr lang="ja-JP" altLang="en-US" sz="3300" dirty="0"/>
              <a:t>配列とランダム関数</a:t>
            </a:r>
            <a:r>
              <a:rPr lang="ja" sz="3300" dirty="0"/>
              <a:t>(</a:t>
            </a:r>
            <a:r>
              <a:rPr lang="en-GB" altLang="ja" sz="3300" dirty="0"/>
              <a:t>15</a:t>
            </a:r>
            <a:r>
              <a:rPr lang="ja" sz="3300" dirty="0"/>
              <a:t>min)</a:t>
            </a:r>
            <a:endParaRPr sz="33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300" dirty="0"/>
              <a:t>3.アイスブレイク(5min)</a:t>
            </a:r>
            <a:endParaRPr sz="33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300" dirty="0"/>
              <a:t>4.</a:t>
            </a:r>
            <a:r>
              <a:rPr lang="ja-JP" altLang="en-US" sz="3300" dirty="0"/>
              <a:t>課題</a:t>
            </a:r>
            <a:r>
              <a:rPr lang="ja" sz="3300" dirty="0"/>
              <a:t>にチャレンジ(</a:t>
            </a:r>
            <a:r>
              <a:rPr lang="en-GB" altLang="ja" sz="3300" dirty="0"/>
              <a:t>15</a:t>
            </a:r>
            <a:r>
              <a:rPr lang="ja" sz="3300" dirty="0"/>
              <a:t>min)</a:t>
            </a:r>
            <a:endParaRPr sz="33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300" dirty="0"/>
              <a:t>5.</a:t>
            </a:r>
            <a:r>
              <a:rPr lang="ja-JP" altLang="en-US" sz="3300" dirty="0"/>
              <a:t>振り返りシート</a:t>
            </a:r>
            <a:r>
              <a:rPr lang="en-GB" altLang="ja-JP" sz="3300" dirty="0"/>
              <a:t>(5min)</a:t>
            </a:r>
            <a:endParaRPr sz="3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25A89-0289-BC67-F557-1069CC1D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680"/>
            <a:ext cx="6395243" cy="1474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0FA8C9-D5E2-8018-FC40-47DC5D131793}"/>
              </a:ext>
            </a:extLst>
          </p:cNvPr>
          <p:cNvSpPr txBox="1"/>
          <p:nvPr/>
        </p:nvSpPr>
        <p:spPr>
          <a:xfrm>
            <a:off x="195943" y="244928"/>
            <a:ext cx="87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highlight>
                  <a:srgbClr val="FFFF00"/>
                </a:highlight>
              </a:rPr>
              <a:t>前回までの復習</a:t>
            </a:r>
            <a:r>
              <a:rPr lang="en-US" altLang="ja-JP" sz="3200" dirty="0">
                <a:highlight>
                  <a:srgbClr val="FFFF00"/>
                </a:highlight>
              </a:rPr>
              <a:t>【</a:t>
            </a:r>
            <a:r>
              <a:rPr lang="ja-JP" altLang="en-US" sz="3200" dirty="0">
                <a:highlight>
                  <a:srgbClr val="FFFF00"/>
                </a:highlight>
              </a:rPr>
              <a:t>知</a:t>
            </a:r>
            <a:r>
              <a:rPr lang="en-US" altLang="ja-JP" sz="3200" dirty="0">
                <a:highlight>
                  <a:srgbClr val="FFFF00"/>
                </a:highlight>
              </a:rPr>
              <a:t>】</a:t>
            </a:r>
            <a:r>
              <a:rPr lang="en-GB" altLang="ja-JP" sz="3200" dirty="0">
                <a:highlight>
                  <a:srgbClr val="FFFF00"/>
                </a:highlight>
              </a:rPr>
              <a:t>(</a:t>
            </a:r>
            <a:r>
              <a:rPr lang="ja-JP" altLang="en-US" sz="3200" dirty="0">
                <a:highlight>
                  <a:srgbClr val="FFFF00"/>
                </a:highlight>
              </a:rPr>
              <a:t>各</a:t>
            </a:r>
            <a:r>
              <a:rPr lang="en-GB" altLang="ja-JP" sz="3200" dirty="0">
                <a:highlight>
                  <a:srgbClr val="FFFF00"/>
                </a:highlight>
              </a:rPr>
              <a:t>2</a:t>
            </a:r>
            <a:r>
              <a:rPr lang="ja-JP" altLang="en-US" sz="3200" dirty="0">
                <a:highlight>
                  <a:srgbClr val="FFFF00"/>
                </a:highlight>
              </a:rPr>
              <a:t>点</a:t>
            </a:r>
            <a:r>
              <a:rPr lang="en-US" altLang="ja-JP" sz="3200" dirty="0">
                <a:highlight>
                  <a:srgbClr val="FFFF00"/>
                </a:highlight>
              </a:rPr>
              <a:t>×</a:t>
            </a:r>
            <a:r>
              <a:rPr lang="en-GB" altLang="ja-JP" sz="3200" dirty="0">
                <a:highlight>
                  <a:srgbClr val="FFFF00"/>
                </a:highlight>
              </a:rPr>
              <a:t>4=8</a:t>
            </a:r>
            <a:r>
              <a:rPr lang="ja-JP" altLang="en-US" sz="3200" dirty="0">
                <a:highlight>
                  <a:srgbClr val="FFFF00"/>
                </a:highlight>
              </a:rPr>
              <a:t>点</a:t>
            </a:r>
            <a:r>
              <a:rPr lang="en-GB" altLang="ja-JP" sz="3200" dirty="0">
                <a:highlight>
                  <a:srgbClr val="FFFF00"/>
                </a:highlight>
              </a:rPr>
              <a:t>)</a:t>
            </a:r>
            <a:endParaRPr lang="en-GB" sz="32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719A4-DC7F-531B-788A-C8F49184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72" y="2077695"/>
            <a:ext cx="6273734" cy="3065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431ED-6062-CB96-0175-7AB85517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327" y="1591443"/>
            <a:ext cx="8016591" cy="30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44652-B15F-04FC-876B-290AE2FF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" y="160133"/>
            <a:ext cx="7260122" cy="2950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110A8-27C7-5B66-87B2-7ED444B6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5" y="729271"/>
            <a:ext cx="8061448" cy="3510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0CDF2-D677-7E0F-77B0-0B351707B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10" y="1082685"/>
            <a:ext cx="7686690" cy="37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9CED-7A56-F91E-B0F5-AD275FDE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6957"/>
            <a:ext cx="8520600" cy="87076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〇次の問題を</a:t>
            </a:r>
            <a:r>
              <a:rPr lang="en-US" altLang="ja-JP" dirty="0"/>
              <a:t>Python</a:t>
            </a:r>
            <a:r>
              <a:rPr lang="ja-JP" altLang="en-US" dirty="0"/>
              <a:t>で実行してみよう！</a:t>
            </a:r>
            <a:br>
              <a:rPr lang="en-GB" altLang="ja-JP" dirty="0"/>
            </a:br>
            <a:r>
              <a:rPr lang="ja-JP" altLang="en-US" dirty="0"/>
              <a:t>目標時間：５分（</a:t>
            </a:r>
            <a:r>
              <a:rPr lang="ja-JP" altLang="en-US" sz="2200" dirty="0"/>
              <a:t>前回までの課題を参考にコピペして</a:t>
            </a:r>
            <a:r>
              <a:rPr lang="en-US" altLang="ja-JP" sz="2200" dirty="0"/>
              <a:t>OK</a:t>
            </a:r>
            <a:r>
              <a:rPr lang="ja-JP" altLang="en-US" sz="2200" dirty="0"/>
              <a:t>！）</a:t>
            </a:r>
            <a:endParaRPr lang="en-GB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561D4-2C19-E61C-6630-781C6029D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25" y="1404257"/>
            <a:ext cx="8775150" cy="324938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(1)</a:t>
            </a:r>
            <a:r>
              <a:rPr lang="ja-JP" altLang="en-US" sz="2400" dirty="0">
                <a:solidFill>
                  <a:schemeClr val="tx1"/>
                </a:solidFill>
              </a:rPr>
              <a:t>変数</a:t>
            </a:r>
            <a:r>
              <a:rPr lang="en-US" altLang="ja-JP" sz="2400" dirty="0">
                <a:solidFill>
                  <a:schemeClr val="tx1"/>
                </a:solidFill>
              </a:rPr>
              <a:t>a</a:t>
            </a:r>
            <a:r>
              <a:rPr lang="ja-JP" altLang="en-US" sz="2400" dirty="0">
                <a:solidFill>
                  <a:schemeClr val="tx1"/>
                </a:solidFill>
              </a:rPr>
              <a:t>に</a:t>
            </a:r>
            <a:r>
              <a:rPr lang="en-US" altLang="ja-JP" sz="2400" dirty="0">
                <a:solidFill>
                  <a:schemeClr val="tx1"/>
                </a:solidFill>
              </a:rPr>
              <a:t>10</a:t>
            </a:r>
            <a:r>
              <a:rPr lang="ja-JP" altLang="en-US" sz="2400" dirty="0">
                <a:solidFill>
                  <a:schemeClr val="tx1"/>
                </a:solidFill>
              </a:rPr>
              <a:t>という値を代入して</a:t>
            </a:r>
            <a:r>
              <a:rPr lang="en-US" altLang="ja-JP" sz="2400" dirty="0">
                <a:solidFill>
                  <a:schemeClr val="tx1"/>
                </a:solidFill>
              </a:rPr>
              <a:t>a</a:t>
            </a:r>
            <a:r>
              <a:rPr lang="ja-JP" altLang="en-US" sz="2400" dirty="0">
                <a:solidFill>
                  <a:schemeClr val="tx1"/>
                </a:solidFill>
              </a:rPr>
              <a:t>を表示させる。</a:t>
            </a:r>
          </a:p>
          <a:p>
            <a:pPr marL="11430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(2)</a:t>
            </a:r>
            <a:r>
              <a:rPr lang="ja-JP" altLang="en-US" sz="2400" dirty="0">
                <a:solidFill>
                  <a:schemeClr val="tx1"/>
                </a:solidFill>
              </a:rPr>
              <a:t>変数</a:t>
            </a:r>
            <a:r>
              <a:rPr lang="en-US" altLang="ja-JP" sz="2400" dirty="0">
                <a:solidFill>
                  <a:schemeClr val="tx1"/>
                </a:solidFill>
              </a:rPr>
              <a:t>b</a:t>
            </a:r>
            <a:r>
              <a:rPr lang="ja-JP" altLang="en-US" sz="2400" dirty="0">
                <a:solidFill>
                  <a:schemeClr val="tx1"/>
                </a:solidFill>
              </a:rPr>
              <a:t>に７、変数</a:t>
            </a:r>
            <a:r>
              <a:rPr lang="en-US" altLang="ja-JP" sz="2400" dirty="0">
                <a:solidFill>
                  <a:schemeClr val="tx1"/>
                </a:solidFill>
              </a:rPr>
              <a:t>c</a:t>
            </a:r>
            <a:r>
              <a:rPr lang="ja-JP" altLang="en-US" sz="2400" dirty="0">
                <a:solidFill>
                  <a:schemeClr val="tx1"/>
                </a:solidFill>
              </a:rPr>
              <a:t>に</a:t>
            </a:r>
            <a:r>
              <a:rPr lang="en-US" altLang="ja-JP" sz="2400" dirty="0">
                <a:solidFill>
                  <a:schemeClr val="tx1"/>
                </a:solidFill>
              </a:rPr>
              <a:t>2</a:t>
            </a:r>
            <a:r>
              <a:rPr lang="ja-JP" altLang="en-US" sz="2400" dirty="0">
                <a:solidFill>
                  <a:schemeClr val="tx1"/>
                </a:solidFill>
              </a:rPr>
              <a:t>という値を代入して、次の計算をさせる。</a:t>
            </a:r>
            <a:endParaRPr lang="en-GB" altLang="ja-JP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　　　　　　　</a:t>
            </a:r>
            <a:r>
              <a:rPr lang="en-US" altLang="ja-JP" sz="2400" dirty="0" err="1">
                <a:solidFill>
                  <a:schemeClr val="tx1"/>
                </a:solidFill>
              </a:rPr>
              <a:t>b+c</a:t>
            </a:r>
            <a:r>
              <a:rPr lang="en-US" altLang="ja-JP" sz="2400" dirty="0">
                <a:solidFill>
                  <a:schemeClr val="tx1"/>
                </a:solidFill>
              </a:rPr>
              <a:t>, b- c, </a:t>
            </a:r>
            <a:r>
              <a:rPr lang="en-US" altLang="ja-JP" sz="2400" dirty="0" err="1">
                <a:solidFill>
                  <a:schemeClr val="tx1"/>
                </a:solidFill>
              </a:rPr>
              <a:t>b×c</a:t>
            </a:r>
            <a:r>
              <a:rPr lang="en-US" altLang="ja-JP" sz="2400" dirty="0">
                <a:solidFill>
                  <a:schemeClr val="tx1"/>
                </a:solidFill>
              </a:rPr>
              <a:t>, </a:t>
            </a:r>
            <a:r>
              <a:rPr lang="en-US" altLang="ja-JP" sz="2400" dirty="0" err="1">
                <a:solidFill>
                  <a:schemeClr val="tx1"/>
                </a:solidFill>
              </a:rPr>
              <a:t>b÷c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endParaRPr lang="ja-JP" alt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(3)BMI</a:t>
            </a:r>
            <a:r>
              <a:rPr lang="ja-JP" altLang="en-US" sz="2400" dirty="0">
                <a:solidFill>
                  <a:schemeClr val="tx1"/>
                </a:solidFill>
              </a:rPr>
              <a:t>を計算させる。（身長と体重は自分で入力する。）</a:t>
            </a:r>
          </a:p>
          <a:p>
            <a:pPr marL="11430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     BMI = </a:t>
            </a:r>
            <a:r>
              <a:rPr lang="ja-JP" altLang="en-US" sz="2400" dirty="0">
                <a:solidFill>
                  <a:schemeClr val="tx1"/>
                </a:solidFill>
              </a:rPr>
              <a:t>体重　</a:t>
            </a:r>
            <a:r>
              <a:rPr lang="en-US" altLang="ja-JP" sz="2400" dirty="0">
                <a:solidFill>
                  <a:schemeClr val="tx1"/>
                </a:solidFill>
              </a:rPr>
              <a:t>÷</a:t>
            </a:r>
            <a:r>
              <a:rPr lang="ja-JP" altLang="en-US" sz="2400" dirty="0">
                <a:solidFill>
                  <a:schemeClr val="tx1"/>
                </a:solidFill>
              </a:rPr>
              <a:t>（身長</a:t>
            </a:r>
            <a:r>
              <a:rPr lang="en-US" altLang="ja-JP" sz="2400" dirty="0">
                <a:solidFill>
                  <a:schemeClr val="tx1"/>
                </a:solidFill>
              </a:rPr>
              <a:t>×</a:t>
            </a:r>
            <a:r>
              <a:rPr lang="ja-JP" altLang="en-US" sz="2400" dirty="0">
                <a:solidFill>
                  <a:schemeClr val="tx1"/>
                </a:solidFill>
              </a:rPr>
              <a:t>身長）</a:t>
            </a:r>
            <a:endParaRPr lang="en-GB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</a:p>
          <a:p>
            <a:pPr marL="11430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31"/>
          <p:cNvGraphicFramePr/>
          <p:nvPr>
            <p:extLst>
              <p:ext uri="{D42A27DB-BD31-4B8C-83A1-F6EECF244321}">
                <p14:modId xmlns:p14="http://schemas.microsoft.com/office/powerpoint/2010/main" val="1943544542"/>
              </p:ext>
            </p:extLst>
          </p:nvPr>
        </p:nvGraphicFramePr>
        <p:xfrm>
          <a:off x="195943" y="174437"/>
          <a:ext cx="8368290" cy="49051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8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72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300" b="1" dirty="0">
                          <a:solidFill>
                            <a:schemeClr val="bg2"/>
                          </a:solidFill>
                        </a:rPr>
                        <a:t>問題</a:t>
                      </a:r>
                      <a:endParaRPr sz="2300" b="1" dirty="0">
                        <a:solidFill>
                          <a:schemeClr val="bg2"/>
                        </a:solidFill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50" b="1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Pythonコード</a:t>
                      </a:r>
                      <a:endParaRPr sz="2250" b="1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</a:rPr>
                        <a:t>①変数aに10という値を代入してaを表示させる。</a:t>
                      </a:r>
                      <a:endParaRPr sz="1400" dirty="0">
                        <a:solidFill>
                          <a:schemeClr val="bg2"/>
                        </a:solidFill>
                        <a:highlight>
                          <a:srgbClr val="D9D2E9"/>
                        </a:highlight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a=10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print(a)</a:t>
                      </a:r>
                      <a:endParaRPr sz="1400" dirty="0">
                        <a:solidFill>
                          <a:schemeClr val="bg2"/>
                        </a:solidFill>
                        <a:highlight>
                          <a:srgbClr val="D9D2E9"/>
                        </a:highlight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46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</a:rPr>
                        <a:t>②変数bに７、変数cに2という値を代入して、次の計算をさせる。</a:t>
                      </a:r>
                      <a:endParaRPr sz="14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</a:rPr>
                        <a:t>　b+c, b- c, b×c, b÷c </a:t>
                      </a:r>
                      <a:endParaRPr sz="1400" dirty="0">
                        <a:solidFill>
                          <a:schemeClr val="bg2"/>
                        </a:solidFill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b=7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c=2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print(b+c)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print(b-c)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print(b*c)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print(b/c)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2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</a:rPr>
                        <a:t>③BMIを計算させる。</a:t>
                      </a:r>
                      <a:endParaRPr sz="14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</a:rPr>
                        <a:t>（身長と体重は自分で入力する。）</a:t>
                      </a:r>
                      <a:endParaRPr sz="14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highlight>
                            <a:srgbClr val="FFFF00"/>
                          </a:highlight>
                        </a:rPr>
                        <a:t>float：小数点を含む数値</a:t>
                      </a:r>
                      <a:endParaRPr sz="1400" dirty="0">
                        <a:solidFill>
                          <a:schemeClr val="bg2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highlight>
                            <a:srgbClr val="FFFF00"/>
                          </a:highlight>
                        </a:rPr>
                        <a:t>int：整数値</a:t>
                      </a:r>
                      <a:endParaRPr sz="1400" dirty="0">
                        <a:solidFill>
                          <a:schemeClr val="bg2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 = float(input("身長何cmですか?"))/100.0　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 = float(input("体重何kgですか?"))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bmi = w / (h * h)</a:t>
                      </a:r>
                      <a:endParaRPr sz="1400" dirty="0">
                        <a:solidFill>
                          <a:schemeClr val="bg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400" dirty="0">
                          <a:solidFill>
                            <a:schemeClr val="bg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print("あなたのBMIは",bmi,"です。")</a:t>
                      </a:r>
                      <a:endParaRPr sz="1400" dirty="0">
                        <a:solidFill>
                          <a:schemeClr val="bg2"/>
                        </a:solidFill>
                        <a:highlight>
                          <a:srgbClr val="D9D2E9"/>
                        </a:highlight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F37B9-183B-5792-4CBF-650FE173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" y="1559491"/>
            <a:ext cx="5335930" cy="83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298CF-CF1E-D7B8-1FA7-A5F0CF50E6D4}"/>
              </a:ext>
            </a:extLst>
          </p:cNvPr>
          <p:cNvSpPr txBox="1"/>
          <p:nvPr/>
        </p:nvSpPr>
        <p:spPr>
          <a:xfrm>
            <a:off x="106137" y="162932"/>
            <a:ext cx="8980714" cy="1292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ja-JP" altLang="en-US" sz="1800" dirty="0">
                <a:solidFill>
                  <a:srgbClr val="C00000"/>
                </a:solidFill>
              </a:rPr>
              <a:t>発展　</a:t>
            </a:r>
            <a:r>
              <a:rPr lang="en-US" altLang="ja-JP" sz="1800" dirty="0">
                <a:solidFill>
                  <a:srgbClr val="C00000"/>
                </a:solidFill>
              </a:rPr>
              <a:t>(4)</a:t>
            </a:r>
            <a:r>
              <a:rPr lang="ja-JP" altLang="en-US" sz="1800" dirty="0">
                <a:solidFill>
                  <a:srgbClr val="C00000"/>
                </a:solidFill>
              </a:rPr>
              <a:t>偏差値を計算させる。（個人の得点と平均点は自分で入力する。）</a:t>
            </a:r>
            <a:endParaRPr lang="en-GB" altLang="ja-JP" sz="1800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ja-JP" altLang="en-US" sz="2000" dirty="0"/>
              <a:t>ただし、偏差値は</a:t>
            </a:r>
            <a:r>
              <a:rPr lang="en-US" altLang="ja-JP" sz="2000" dirty="0" err="1"/>
              <a:t>hensachi</a:t>
            </a:r>
            <a:r>
              <a:rPr lang="en-US" altLang="ja-JP" sz="2000" dirty="0"/>
              <a:t>, </a:t>
            </a:r>
            <a:r>
              <a:rPr lang="ja-JP" altLang="en-US" sz="2000" dirty="0"/>
              <a:t>個人の得点は</a:t>
            </a:r>
            <a:r>
              <a:rPr lang="en-US" altLang="ja-JP" sz="2000" dirty="0" err="1"/>
              <a:t>tokuten</a:t>
            </a:r>
            <a:r>
              <a:rPr lang="en-US" altLang="ja-JP" sz="2000" dirty="0"/>
              <a:t>, </a:t>
            </a:r>
            <a:r>
              <a:rPr lang="ja-JP" altLang="en-US" sz="2000" dirty="0"/>
              <a:t>平均点は</a:t>
            </a:r>
            <a:r>
              <a:rPr lang="en-US" altLang="ja-JP" sz="2000" dirty="0"/>
              <a:t>average, </a:t>
            </a:r>
            <a:r>
              <a:rPr lang="ja-JP" altLang="en-US" sz="2000" dirty="0"/>
              <a:t>標準偏差は</a:t>
            </a:r>
            <a:r>
              <a:rPr lang="en-US" altLang="ja-JP" sz="2000" dirty="0"/>
              <a:t>SD</a:t>
            </a:r>
            <a:r>
              <a:rPr lang="ja-JP" altLang="en-US" sz="2000" dirty="0"/>
              <a:t>という変数を用いること。 </a:t>
            </a:r>
            <a:endParaRPr lang="en-GB" altLang="ja-JP" sz="2000" dirty="0"/>
          </a:p>
          <a:p>
            <a:pPr marL="114300" indent="0">
              <a:buNone/>
            </a:pPr>
            <a:r>
              <a:rPr lang="ja-JP" altLang="en-US" sz="2000" dirty="0"/>
              <a:t>入力する数値</a:t>
            </a:r>
            <a:r>
              <a:rPr lang="en-US" altLang="ja-JP" sz="2000" dirty="0"/>
              <a:t>: </a:t>
            </a:r>
            <a:r>
              <a:rPr lang="ja-JP" altLang="en-US" sz="2000" dirty="0"/>
              <a:t>個人の得点</a:t>
            </a:r>
            <a:r>
              <a:rPr lang="en-US" altLang="ja-JP" sz="2000" dirty="0"/>
              <a:t>=75, </a:t>
            </a:r>
            <a:r>
              <a:rPr lang="ja-JP" altLang="en-US" sz="2000" dirty="0"/>
              <a:t>平均点</a:t>
            </a:r>
            <a:r>
              <a:rPr lang="en-US" altLang="ja-JP" sz="2000" dirty="0"/>
              <a:t>=60,</a:t>
            </a:r>
            <a:r>
              <a:rPr lang="ja-JP" altLang="en-US" sz="2000" dirty="0"/>
              <a:t>標準偏</a:t>
            </a:r>
            <a:r>
              <a:rPr lang="en-US" altLang="ja-JP" sz="2000" dirty="0"/>
              <a:t>=4</a:t>
            </a:r>
            <a:endParaRPr lang="en-GB" altLang="ja-JP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7E86-2666-F3B0-6117-3CA478E37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08" y="2496468"/>
            <a:ext cx="6866164" cy="24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On-screen Show (16:9)</PresentationFormat>
  <Paragraphs>122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Playfair Display</vt:lpstr>
      <vt:lpstr>Montserrat</vt:lpstr>
      <vt:lpstr>Calibri</vt:lpstr>
      <vt:lpstr>Arial</vt:lpstr>
      <vt:lpstr>Posterama</vt:lpstr>
      <vt:lpstr>Courier New</vt:lpstr>
      <vt:lpstr>Avenir Next LT Pro</vt:lpstr>
      <vt:lpstr>Oswald</vt:lpstr>
      <vt:lpstr>Rockwell</vt:lpstr>
      <vt:lpstr>Simple Light</vt:lpstr>
      <vt:lpstr>Pop</vt:lpstr>
      <vt:lpstr>SplashVTI</vt:lpstr>
      <vt:lpstr>情報Ⅰ</vt:lpstr>
      <vt:lpstr>～第２章プログラミングの流れ～</vt:lpstr>
      <vt:lpstr>PowerPoint Presentation</vt:lpstr>
      <vt:lpstr>～本時の流れ～</vt:lpstr>
      <vt:lpstr>PowerPoint Presentation</vt:lpstr>
      <vt:lpstr>PowerPoint Presentation</vt:lpstr>
      <vt:lpstr>〇次の問題をPythonで実行してみよう！ 目標時間：５分（前回までの課題を参考にコピペしてOK！）</vt:lpstr>
      <vt:lpstr>PowerPoint Presentation</vt:lpstr>
      <vt:lpstr>PowerPoint Presentation</vt:lpstr>
      <vt:lpstr>〇　コラム：偏差値の最小値、最大値は・・・？</vt:lpstr>
      <vt:lpstr>〇配列（リスト）とは・・・？</vt:lpstr>
      <vt:lpstr>配列にはロッカー番号がついている！</vt:lpstr>
      <vt:lpstr>例題）基本的なコードをコピペして実行しよう！  【主】（各２点×５＝１０点） </vt:lpstr>
      <vt:lpstr>PowerPoint Presentation</vt:lpstr>
      <vt:lpstr>PowerPoint Presentation</vt:lpstr>
      <vt:lpstr>PowerPoint Presentation</vt:lpstr>
      <vt:lpstr>random関数とは・・・？</vt:lpstr>
      <vt:lpstr>random関数の使い方</vt:lpstr>
      <vt:lpstr>PowerPoint Presentation</vt:lpstr>
      <vt:lpstr>PowerPoint Presentation</vt:lpstr>
      <vt:lpstr>PowerPoint Presentation</vt:lpstr>
      <vt:lpstr>アイスブレイク</vt:lpstr>
      <vt:lpstr>残りの時間で以下の課題に取り組む</vt:lpstr>
      <vt:lpstr>PowerPoint Presentation</vt:lpstr>
      <vt:lpstr>PowerPoint Presentation</vt:lpstr>
      <vt:lpstr>PowerPoint Presentation</vt:lpstr>
      <vt:lpstr>PowerPoint Presentation</vt:lpstr>
      <vt:lpstr>振り返りシートを書く。  ・本時で学んだこと ・疑問に思ったことをメモする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Risa Suzuki</cp:lastModifiedBy>
  <cp:revision>17</cp:revision>
  <dcterms:modified xsi:type="dcterms:W3CDTF">2026-04-06T18:26:35Z</dcterms:modified>
</cp:coreProperties>
</file>