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27"/>
  </p:notesMasterIdLst>
  <p:sldIdLst>
    <p:sldId id="311" r:id="rId4"/>
    <p:sldId id="281" r:id="rId5"/>
    <p:sldId id="276" r:id="rId6"/>
    <p:sldId id="258" r:id="rId7"/>
    <p:sldId id="260" r:id="rId8"/>
    <p:sldId id="261" r:id="rId9"/>
    <p:sldId id="262" r:id="rId10"/>
    <p:sldId id="289" r:id="rId11"/>
    <p:sldId id="263" r:id="rId12"/>
    <p:sldId id="264" r:id="rId13"/>
    <p:sldId id="265" r:id="rId14"/>
    <p:sldId id="266" r:id="rId15"/>
    <p:sldId id="310" r:id="rId16"/>
    <p:sldId id="299" r:id="rId17"/>
    <p:sldId id="300" r:id="rId18"/>
    <p:sldId id="301" r:id="rId19"/>
    <p:sldId id="302" r:id="rId20"/>
    <p:sldId id="298" r:id="rId21"/>
    <p:sldId id="303" r:id="rId22"/>
    <p:sldId id="304" r:id="rId23"/>
    <p:sldId id="305" r:id="rId24"/>
    <p:sldId id="306" r:id="rId25"/>
    <p:sldId id="309" r:id="rId26"/>
  </p:sldIdLst>
  <p:sldSz cx="9144000" cy="5143500" type="screen16x9"/>
  <p:notesSz cx="6858000" cy="9144000"/>
  <p:embeddedFontLst>
    <p:embeddedFont>
      <p:font typeface="Avenir Next LT Pro" panose="020B050402020202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Oswald" panose="00000500000000000000" pitchFamily="2" charset="0"/>
      <p:regular r:id="rId36"/>
      <p:bold r:id="rId37"/>
    </p:embeddedFont>
    <p:embeddedFont>
      <p:font typeface="Playfair Display" panose="00000500000000000000" pitchFamily="2" charset="0"/>
      <p:regular r:id="rId38"/>
      <p:bold r:id="rId39"/>
      <p:italic r:id="rId40"/>
      <p:boldItalic r:id="rId41"/>
    </p:embeddedFont>
    <p:embeddedFont>
      <p:font typeface="Posterama" panose="020B0504020200020000"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78" d="100"/>
          <a:sy n="78" d="100"/>
        </p:scale>
        <p:origin x="8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11b95e7e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b11b95e7e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b48b00871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b48b0087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b48b00871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b48b00871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b40b6cd89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b40b6cd89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473f2ee3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b473f2ee3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b473f2ee3b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b473f2ee3b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b473f2ee3b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b473f2ee3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b48b00871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b48b00871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B0DD5AFB-1E4F-AC79-6D7D-20A777DB2B6D}"/>
            </a:ext>
          </a:extLst>
        </p:cNvPr>
        <p:cNvGrpSpPr/>
        <p:nvPr/>
      </p:nvGrpSpPr>
      <p:grpSpPr>
        <a:xfrm>
          <a:off x="0" y="0"/>
          <a:ext cx="0" cy="0"/>
          <a:chOff x="0" y="0"/>
          <a:chExt cx="0" cy="0"/>
        </a:xfrm>
      </p:grpSpPr>
      <p:sp>
        <p:nvSpPr>
          <p:cNvPr id="151" name="Google Shape;151;g3b43a3bfded_0_118:notes">
            <a:extLst>
              <a:ext uri="{FF2B5EF4-FFF2-40B4-BE49-F238E27FC236}">
                <a16:creationId xmlns:a16="http://schemas.microsoft.com/office/drawing/2014/main" id="{C41DE3A3-CBD5-7A4A-2047-0627CD79F3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b43a3bfded_0_118:notes">
            <a:extLst>
              <a:ext uri="{FF2B5EF4-FFF2-40B4-BE49-F238E27FC236}">
                <a16:creationId xmlns:a16="http://schemas.microsoft.com/office/drawing/2014/main" id="{A0F8701B-9BF8-5B16-CA98-2A9622885F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73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b473f2ee3b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b473f2ee3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48b0087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b48b0087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63" name="Google Shape;63;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6" name="Google Shape;66;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7" name="Google Shape;67;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0" name="Google Shape;70;p17"/>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1" name="Google Shape;71;p17"/>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2" name="Google Shape;72;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9" name="Google Shape;79;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82" name="Google Shape;8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86" name="Google Shape;86;p2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89" name="Google Shape;8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92" name="Google Shape;92;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5" name="Google Shape;95;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459486" y="418338"/>
            <a:ext cx="8227314" cy="2348105"/>
          </a:xfrm>
        </p:spPr>
        <p:txBody>
          <a:bodyPr anchor="b">
            <a:normAutofit/>
          </a:bodyPr>
          <a:lstStyle>
            <a:lvl1pPr algn="l">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459486" y="2926655"/>
            <a:ext cx="8227314" cy="1680397"/>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4/5/2026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45517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4/5/2026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13023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459486" y="418338"/>
            <a:ext cx="8227314" cy="2359800"/>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459486" y="2926656"/>
            <a:ext cx="8227314" cy="1640582"/>
          </a:xfrm>
        </p:spPr>
        <p:txBody>
          <a:bodyP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4/5/2026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0993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457200" y="1561027"/>
            <a:ext cx="4057650" cy="307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4629152" y="1561027"/>
            <a:ext cx="4057650" cy="307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4/5/2026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46555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457200" y="273844"/>
            <a:ext cx="8059341" cy="99417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457201" y="1421322"/>
            <a:ext cx="4040981" cy="617934"/>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457201" y="2131658"/>
            <a:ext cx="4040981" cy="251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4625917" y="1421322"/>
            <a:ext cx="4060883" cy="617934"/>
          </a:xfrm>
        </p:spPr>
        <p:txBody>
          <a:bodyPr anchor="b"/>
          <a:lstStyle>
            <a:lvl1pPr marL="0" indent="0">
              <a:buNone/>
              <a:defRPr sz="1800" b="0" i="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4625917" y="2131658"/>
            <a:ext cx="4060883" cy="251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4/5/2026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6737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4/5/2026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1344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4/5/2026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0776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459487" y="342900"/>
            <a:ext cx="3728117" cy="1995154"/>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4572000" y="342901"/>
            <a:ext cx="4112514" cy="4308002"/>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459487" y="2497492"/>
            <a:ext cx="3728117" cy="2153412"/>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4/5/2026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183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459487" y="342900"/>
            <a:ext cx="3728117" cy="200061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4572000" y="342900"/>
            <a:ext cx="4112514"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459487" y="2492031"/>
            <a:ext cx="3728117" cy="190971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4/5/2026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4/5/2026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1174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6543675" y="418338"/>
            <a:ext cx="2140839" cy="42325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459486" y="418338"/>
            <a:ext cx="5800725" cy="4232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4/5/2026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70044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4"/>
        </a:solidFill>
        <a:effectLst/>
      </p:bgPr>
    </p:bg>
    <p:spTree>
      <p:nvGrpSpPr>
        <p:cNvPr id="1"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15"/>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63" name="Google Shape;63;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65168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9144001" cy="51435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174726"/>
            <a:ext cx="7170358" cy="4968774"/>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457200" y="418339"/>
            <a:ext cx="8229600" cy="99417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457200" y="1579653"/>
            <a:ext cx="8229600" cy="3027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457200" y="4767263"/>
            <a:ext cx="2057400" cy="273844"/>
          </a:xfrm>
          <a:prstGeom prst="rect">
            <a:avLst/>
          </a:prstGeom>
        </p:spPr>
        <p:txBody>
          <a:bodyPr vert="horz" lIns="91440" tIns="45720" rIns="91440" bIns="45720" rtlCol="0" anchor="ctr"/>
          <a:lstStyle>
            <a:lvl1pPr algn="l">
              <a:defRPr lang="en-US" sz="600" kern="1200" cap="all" spc="15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4/5/2026</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lang="en-US" sz="600" kern="1200" cap="all" spc="15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7600950" y="4767263"/>
            <a:ext cx="1085850" cy="273844"/>
          </a:xfrm>
          <a:prstGeom prst="rect">
            <a:avLst/>
          </a:prstGeom>
        </p:spPr>
        <p:txBody>
          <a:bodyPr vert="horz" lIns="91440" tIns="45720" rIns="91440" bIns="45720" rtlCol="0" anchor="ctr"/>
          <a:lstStyle>
            <a:lvl1pPr algn="r">
              <a:defRPr lang="en-US" sz="600" kern="1200" cap="all" spc="15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02126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Clr>
          <a:schemeClr val="accent5"/>
        </a:buClr>
        <a:buFont typeface="Avenir Next LT Pro" panose="020B0504020202020204" pitchFamily="34" charset="0"/>
        <a:buNone/>
        <a:defRPr sz="1500" kern="1200">
          <a:solidFill>
            <a:schemeClr val="tx1"/>
          </a:solidFill>
          <a:latin typeface="+mn-lt"/>
          <a:ea typeface="+mn-ea"/>
          <a:cs typeface="+mn-cs"/>
        </a:defRPr>
      </a:lvl1pPr>
      <a:lvl2pPr marL="171450" indent="0" algn="l" defTabSz="685800" rtl="0" eaLnBrk="1" latinLnBrk="0" hangingPunct="1">
        <a:lnSpc>
          <a:spcPct val="110000"/>
        </a:lnSpc>
        <a:spcBef>
          <a:spcPts val="375"/>
        </a:spcBef>
        <a:buClr>
          <a:schemeClr val="accent5"/>
        </a:buClr>
        <a:buFont typeface="Avenir Next LT Pro" panose="020B0504020202020204" pitchFamily="34" charset="0"/>
        <a:buNone/>
        <a:defRPr sz="1350" kern="1200">
          <a:solidFill>
            <a:schemeClr val="tx1"/>
          </a:solidFill>
          <a:latin typeface="+mn-lt"/>
          <a:ea typeface="+mn-ea"/>
          <a:cs typeface="+mn-cs"/>
        </a:defRPr>
      </a:lvl2pPr>
      <a:lvl3pPr marL="342900" indent="0" algn="l" defTabSz="685800" rtl="0" eaLnBrk="1" latinLnBrk="0" hangingPunct="1">
        <a:lnSpc>
          <a:spcPct val="110000"/>
        </a:lnSpc>
        <a:spcBef>
          <a:spcPts val="375"/>
        </a:spcBef>
        <a:buClr>
          <a:schemeClr val="accent5"/>
        </a:buClr>
        <a:buFont typeface="Avenir Next LT Pro" panose="020B0504020202020204" pitchFamily="34" charset="0"/>
        <a:buNone/>
        <a:defRPr sz="1200" kern="1200">
          <a:solidFill>
            <a:schemeClr val="tx1"/>
          </a:solidFill>
          <a:latin typeface="+mn-lt"/>
          <a:ea typeface="+mn-ea"/>
          <a:cs typeface="+mn-cs"/>
        </a:defRPr>
      </a:lvl3pPr>
      <a:lvl4pPr marL="514350" indent="0" algn="l" defTabSz="685800" rtl="0" eaLnBrk="1" latinLnBrk="0" hangingPunct="1">
        <a:lnSpc>
          <a:spcPct val="110000"/>
        </a:lnSpc>
        <a:spcBef>
          <a:spcPts val="375"/>
        </a:spcBef>
        <a:buClr>
          <a:schemeClr val="accent5"/>
        </a:buClr>
        <a:buFont typeface="Avenir Next LT Pro" panose="020B0504020202020204" pitchFamily="34" charset="0"/>
        <a:buNone/>
        <a:defRPr sz="1050" kern="1200">
          <a:solidFill>
            <a:schemeClr val="tx1"/>
          </a:solidFill>
          <a:latin typeface="+mn-lt"/>
          <a:ea typeface="+mn-ea"/>
          <a:cs typeface="+mn-cs"/>
        </a:defRPr>
      </a:lvl4pPr>
      <a:lvl5pPr marL="685800" indent="0" algn="l" defTabSz="685800" rtl="0" eaLnBrk="1" latinLnBrk="0" hangingPunct="1">
        <a:lnSpc>
          <a:spcPct val="110000"/>
        </a:lnSpc>
        <a:spcBef>
          <a:spcPts val="375"/>
        </a:spcBef>
        <a:buClr>
          <a:schemeClr val="accent5"/>
        </a:buClr>
        <a:buFont typeface="Avenir Next LT Pro" panose="020B05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E9F3F3"/>
              </a:solidFill>
              <a:latin typeface="Avenir Next LT Pro"/>
            </a:endParaRPr>
          </a:p>
        </p:txBody>
      </p:sp>
      <p:sp>
        <p:nvSpPr>
          <p:cNvPr id="11" name="Rectangle 10">
            <a:extLst>
              <a:ext uri="{FF2B5EF4-FFF2-40B4-BE49-F238E27FC236}">
                <a16:creationId xmlns:a16="http://schemas.microsoft.com/office/drawing/2014/main" id="{1D983374-3839-4F06-972D-B4C3CF23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venir Next LT Pro"/>
            </a:endParaRPr>
          </a:p>
        </p:txBody>
      </p:sp>
      <p:pic>
        <p:nvPicPr>
          <p:cNvPr id="4" name="Picture 3">
            <a:extLst>
              <a:ext uri="{FF2B5EF4-FFF2-40B4-BE49-F238E27FC236}">
                <a16:creationId xmlns:a16="http://schemas.microsoft.com/office/drawing/2014/main" id="{5873F002-7F2B-4856-DD67-C5AD399AB2FA}"/>
              </a:ext>
            </a:extLst>
          </p:cNvPr>
          <p:cNvPicPr>
            <a:picLocks noChangeAspect="1"/>
          </p:cNvPicPr>
          <p:nvPr/>
        </p:nvPicPr>
        <p:blipFill>
          <a:blip r:embed="rId2"/>
          <a:srcRect r="-2" b="13256"/>
          <a:stretch>
            <a:fillRect/>
          </a:stretch>
        </p:blipFill>
        <p:spPr>
          <a:xfrm>
            <a:off x="3214396" y="0"/>
            <a:ext cx="5929604" cy="5143492"/>
          </a:xfrm>
          <a:prstGeom prst="rect">
            <a:avLst/>
          </a:prstGeom>
        </p:spPr>
      </p:pic>
      <p:sp useBgFill="1">
        <p:nvSpPr>
          <p:cNvPr id="13" name="Freeform: Shape 12">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94728" cy="5143500"/>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Avenir Next LT Pro"/>
            </a:endParaRPr>
          </a:p>
        </p:txBody>
      </p:sp>
      <p:sp>
        <p:nvSpPr>
          <p:cNvPr id="2" name="Title 1">
            <a:extLst>
              <a:ext uri="{FF2B5EF4-FFF2-40B4-BE49-F238E27FC236}">
                <a16:creationId xmlns:a16="http://schemas.microsoft.com/office/drawing/2014/main" id="{F30214D1-0884-33BF-89A5-410695220ADF}"/>
              </a:ext>
            </a:extLst>
          </p:cNvPr>
          <p:cNvSpPr>
            <a:spLocks noGrp="1"/>
          </p:cNvSpPr>
          <p:nvPr>
            <p:ph type="ctrTitle"/>
          </p:nvPr>
        </p:nvSpPr>
        <p:spPr>
          <a:xfrm>
            <a:off x="517960" y="214313"/>
            <a:ext cx="3409061" cy="2164563"/>
          </a:xfrm>
        </p:spPr>
        <p:txBody>
          <a:bodyPr>
            <a:normAutofit/>
          </a:bodyPr>
          <a:lstStyle/>
          <a:p>
            <a:r>
              <a:rPr lang="ja-JP" altLang="en-US" sz="7200" dirty="0"/>
              <a:t>情報</a:t>
            </a:r>
            <a:r>
              <a:rPr lang="en-US" altLang="ja-JP" sz="7200" dirty="0"/>
              <a:t>Ⅰ</a:t>
            </a:r>
            <a:endParaRPr lang="en-GB" sz="7200" dirty="0"/>
          </a:p>
        </p:txBody>
      </p:sp>
      <p:sp>
        <p:nvSpPr>
          <p:cNvPr id="6" name="TextBox 5">
            <a:extLst>
              <a:ext uri="{FF2B5EF4-FFF2-40B4-BE49-F238E27FC236}">
                <a16:creationId xmlns:a16="http://schemas.microsoft.com/office/drawing/2014/main" id="{23FD0B04-761A-3C4C-101E-A7D45E34EF35}"/>
              </a:ext>
            </a:extLst>
          </p:cNvPr>
          <p:cNvSpPr txBox="1"/>
          <p:nvPr/>
        </p:nvSpPr>
        <p:spPr>
          <a:xfrm>
            <a:off x="371003" y="2610803"/>
            <a:ext cx="5929604" cy="415498"/>
          </a:xfrm>
          <a:prstGeom prst="rect">
            <a:avLst/>
          </a:prstGeom>
          <a:solidFill>
            <a:schemeClr val="bg1"/>
          </a:solidFill>
        </p:spPr>
        <p:txBody>
          <a:bodyPr wrap="square">
            <a:spAutoFit/>
          </a:bodyPr>
          <a:lstStyle/>
          <a:p>
            <a:pPr defTabSz="685800">
              <a:buClrTx/>
            </a:pPr>
            <a:r>
              <a:rPr lang="ja-JP" altLang="en-US" sz="2100" kern="1200" dirty="0">
                <a:solidFill>
                  <a:srgbClr val="262626"/>
                </a:solidFill>
                <a:latin typeface="Avenir Next LT Pro"/>
                <a:ea typeface="+mn-ea"/>
                <a:cs typeface="+mn-cs"/>
              </a:rPr>
              <a:t>第</a:t>
            </a:r>
            <a:r>
              <a:rPr lang="en-US" altLang="ja-JP" sz="2100" kern="1200" dirty="0">
                <a:solidFill>
                  <a:srgbClr val="262626"/>
                </a:solidFill>
                <a:latin typeface="Avenir Next LT Pro"/>
                <a:ea typeface="+mn-ea"/>
                <a:cs typeface="+mn-cs"/>
              </a:rPr>
              <a:t>3</a:t>
            </a:r>
            <a:r>
              <a:rPr lang="ja-JP" altLang="en-US" sz="2100" kern="1200" dirty="0">
                <a:solidFill>
                  <a:srgbClr val="262626"/>
                </a:solidFill>
                <a:latin typeface="Avenir Next LT Pro"/>
                <a:ea typeface="+mn-ea"/>
                <a:cs typeface="+mn-cs"/>
              </a:rPr>
              <a:t>編「コンピュータとプログラミング」</a:t>
            </a:r>
            <a:r>
              <a:rPr lang="en-US" altLang="ja-JP" sz="2100" kern="1200" dirty="0">
                <a:solidFill>
                  <a:srgbClr val="262626"/>
                </a:solidFill>
                <a:latin typeface="Avenir Next LT Pro"/>
                <a:ea typeface="+mn-ea"/>
                <a:cs typeface="+mn-cs"/>
              </a:rPr>
              <a:t>no.</a:t>
            </a:r>
            <a:r>
              <a:rPr lang="ja-JP" altLang="en-US" sz="2100" kern="1200" dirty="0">
                <a:solidFill>
                  <a:srgbClr val="262626"/>
                </a:solidFill>
                <a:latin typeface="Avenir Next LT Pro"/>
                <a:ea typeface="+mn-ea"/>
                <a:cs typeface="+mn-cs"/>
              </a:rPr>
              <a:t>９</a:t>
            </a:r>
            <a:endParaRPr lang="en-GB" altLang="ja-JP" sz="2100" kern="1200" dirty="0">
              <a:solidFill>
                <a:srgbClr val="262626"/>
              </a:solidFill>
              <a:latin typeface="Avenir Next LT Pro"/>
              <a:ea typeface="+mn-ea"/>
              <a:cs typeface="+mn-cs"/>
            </a:endParaRPr>
          </a:p>
        </p:txBody>
      </p:sp>
      <p:sp>
        <p:nvSpPr>
          <p:cNvPr id="7" name="Google Shape;137;p25">
            <a:extLst>
              <a:ext uri="{FF2B5EF4-FFF2-40B4-BE49-F238E27FC236}">
                <a16:creationId xmlns:a16="http://schemas.microsoft.com/office/drawing/2014/main" id="{C28A1ACE-A359-9CBA-F5FD-0AC2D6A6D3E8}"/>
              </a:ext>
            </a:extLst>
          </p:cNvPr>
          <p:cNvSpPr txBox="1"/>
          <p:nvPr/>
        </p:nvSpPr>
        <p:spPr>
          <a:xfrm>
            <a:off x="371003" y="3003218"/>
            <a:ext cx="7180962" cy="465000"/>
          </a:xfrm>
          <a:prstGeom prst="rect">
            <a:avLst/>
          </a:prstGeom>
          <a:solidFill>
            <a:schemeClr val="bg1"/>
          </a:solidFill>
          <a:ln>
            <a:noFill/>
          </a:ln>
        </p:spPr>
        <p:txBody>
          <a:bodyPr spcFirstLastPara="1" wrap="square" lIns="91425" tIns="91425" rIns="91425" bIns="91425" anchor="t" anchorCtr="0">
            <a:noAutofit/>
          </a:bodyPr>
          <a:lstStyle/>
          <a:p>
            <a:pPr defTabSz="914378"/>
            <a:r>
              <a:rPr lang="en-US" altLang="ja" sz="2400" dirty="0">
                <a:latin typeface="Playfair Display"/>
                <a:ea typeface="Playfair Display"/>
                <a:cs typeface="Playfair Display"/>
                <a:sym typeface="Playfair Display"/>
              </a:rPr>
              <a:t>※</a:t>
            </a:r>
            <a:r>
              <a:rPr lang="ja" altLang="en-US" sz="2400" dirty="0">
                <a:latin typeface="Playfair Display"/>
                <a:ea typeface="Playfair Display"/>
                <a:cs typeface="Playfair Display"/>
                <a:sym typeface="Playfair Display"/>
              </a:rPr>
              <a:t>この資料を</a:t>
            </a:r>
            <a:r>
              <a:rPr lang="ja-JP" altLang="en-US" sz="2400" dirty="0">
                <a:latin typeface="Playfair Display"/>
                <a:ea typeface="Playfair Display"/>
                <a:cs typeface="Playfair Display"/>
                <a:sym typeface="Playfair Display"/>
              </a:rPr>
              <a:t>無断で使用すること</a:t>
            </a:r>
            <a:r>
              <a:rPr lang="ja" altLang="en-US" sz="2400" dirty="0">
                <a:latin typeface="Playfair Display"/>
                <a:ea typeface="Playfair Display"/>
                <a:cs typeface="Playfair Display"/>
                <a:sym typeface="Playfair Display"/>
              </a:rPr>
              <a:t>を固く禁じます．</a:t>
            </a:r>
            <a:endParaRPr sz="2400" dirty="0">
              <a:latin typeface="Playfair Display"/>
              <a:ea typeface="Playfair Display"/>
              <a:cs typeface="Playfair Display"/>
              <a:sym typeface="Playfair Display"/>
            </a:endParaRPr>
          </a:p>
        </p:txBody>
      </p:sp>
    </p:spTree>
    <p:extLst>
      <p:ext uri="{BB962C8B-B14F-4D97-AF65-F5344CB8AC3E}">
        <p14:creationId xmlns:p14="http://schemas.microsoft.com/office/powerpoint/2010/main" val="349297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a:spLocks noGrp="1"/>
          </p:cNvSpPr>
          <p:nvPr>
            <p:ph type="title"/>
          </p:nvPr>
        </p:nvSpPr>
        <p:spPr>
          <a:xfrm>
            <a:off x="311700" y="183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パターン②引数を使う関数</a:t>
            </a:r>
            <a:endParaRPr/>
          </a:p>
        </p:txBody>
      </p:sp>
      <p:sp>
        <p:nvSpPr>
          <p:cNvPr id="156" name="Google Shape;156;p33"/>
          <p:cNvSpPr txBox="1">
            <a:spLocks noGrp="1"/>
          </p:cNvSpPr>
          <p:nvPr>
            <p:ph type="body" idx="1"/>
          </p:nvPr>
        </p:nvSpPr>
        <p:spPr>
          <a:xfrm>
            <a:off x="135250" y="1016475"/>
            <a:ext cx="8834100" cy="38739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ja" sz="2450" dirty="0">
                <a:solidFill>
                  <a:srgbClr val="0000FF"/>
                </a:solidFill>
                <a:latin typeface="Courier New"/>
                <a:ea typeface="Courier New"/>
                <a:cs typeface="Courier New"/>
                <a:sym typeface="Courier New"/>
              </a:rPr>
              <a:t>def </a:t>
            </a:r>
            <a:r>
              <a:rPr lang="ja" sz="2450" dirty="0">
                <a:solidFill>
                  <a:srgbClr val="6A5221"/>
                </a:solidFill>
                <a:latin typeface="Courier New"/>
                <a:ea typeface="Courier New"/>
                <a:cs typeface="Courier New"/>
                <a:sym typeface="Courier New"/>
              </a:rPr>
              <a:t>greet</a:t>
            </a:r>
            <a:r>
              <a:rPr lang="ja" sz="2450" dirty="0">
                <a:solidFill>
                  <a:srgbClr val="0000FF"/>
                </a:solidFill>
                <a:latin typeface="Courier New"/>
                <a:ea typeface="Courier New"/>
                <a:cs typeface="Courier New"/>
                <a:sym typeface="Courier New"/>
              </a:rPr>
              <a:t>(</a:t>
            </a:r>
            <a:r>
              <a:rPr lang="ja" sz="2450" dirty="0">
                <a:solidFill>
                  <a:srgbClr val="001080"/>
                </a:solidFill>
                <a:latin typeface="Courier New"/>
                <a:ea typeface="Courier New"/>
                <a:cs typeface="Courier New"/>
                <a:sym typeface="Courier New"/>
              </a:rPr>
              <a:t>name</a:t>
            </a:r>
            <a:r>
              <a:rPr lang="ja" sz="2450" dirty="0">
                <a:solidFill>
                  <a:srgbClr val="0000FF"/>
                </a:solidFill>
                <a:latin typeface="Courier New"/>
                <a:ea typeface="Courier New"/>
                <a:cs typeface="Courier New"/>
                <a:sym typeface="Courier New"/>
              </a:rPr>
              <a:t>):</a:t>
            </a:r>
            <a:endParaRPr sz="2450" dirty="0">
              <a:solidFill>
                <a:srgbClr val="0000FF"/>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450" dirty="0">
                <a:solidFill>
                  <a:srgbClr val="008000"/>
                </a:solidFill>
                <a:latin typeface="Courier New"/>
                <a:ea typeface="Courier New"/>
                <a:cs typeface="Courier New"/>
                <a:sym typeface="Courier New"/>
              </a:rPr>
              <a:t>#関数の名前、「name」は引数</a:t>
            </a:r>
            <a:endParaRPr sz="24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450" dirty="0">
                <a:solidFill>
                  <a:srgbClr val="0000FF"/>
                </a:solidFill>
                <a:latin typeface="Courier New"/>
                <a:ea typeface="Courier New"/>
                <a:cs typeface="Courier New"/>
                <a:sym typeface="Courier New"/>
              </a:rPr>
              <a:t>    </a:t>
            </a:r>
            <a:r>
              <a:rPr lang="ja" sz="2450" dirty="0">
                <a:solidFill>
                  <a:srgbClr val="6A5221"/>
                </a:solidFill>
                <a:latin typeface="Courier New"/>
                <a:ea typeface="Courier New"/>
                <a:cs typeface="Courier New"/>
                <a:sym typeface="Courier New"/>
              </a:rPr>
              <a:t>print</a:t>
            </a:r>
            <a:r>
              <a:rPr lang="ja" sz="2450" dirty="0">
                <a:solidFill>
                  <a:srgbClr val="0000FF"/>
                </a:solidFill>
                <a:latin typeface="Courier New"/>
                <a:ea typeface="Courier New"/>
                <a:cs typeface="Courier New"/>
                <a:sym typeface="Courier New"/>
              </a:rPr>
              <a:t>(</a:t>
            </a:r>
            <a:r>
              <a:rPr lang="ja" sz="2450" dirty="0">
                <a:solidFill>
                  <a:srgbClr val="A31515"/>
                </a:solidFill>
                <a:latin typeface="Courier New"/>
                <a:ea typeface="Courier New"/>
                <a:cs typeface="Courier New"/>
                <a:sym typeface="Courier New"/>
              </a:rPr>
              <a:t>"こんにちは、"</a:t>
            </a:r>
            <a:r>
              <a:rPr lang="ja" sz="2450" dirty="0">
                <a:solidFill>
                  <a:srgbClr val="0000FF"/>
                </a:solidFill>
                <a:latin typeface="Courier New"/>
                <a:ea typeface="Courier New"/>
                <a:cs typeface="Courier New"/>
                <a:sym typeface="Courier New"/>
              </a:rPr>
              <a:t> + name + </a:t>
            </a:r>
            <a:r>
              <a:rPr lang="ja" sz="2450" dirty="0">
                <a:solidFill>
                  <a:srgbClr val="A31515"/>
                </a:solidFill>
                <a:latin typeface="Courier New"/>
                <a:ea typeface="Courier New"/>
                <a:cs typeface="Courier New"/>
                <a:sym typeface="Courier New"/>
              </a:rPr>
              <a:t>"さん！"</a:t>
            </a:r>
            <a:r>
              <a:rPr lang="ja" sz="2450" dirty="0">
                <a:solidFill>
                  <a:srgbClr val="0000FF"/>
                </a:solidFill>
                <a:latin typeface="Courier New"/>
                <a:ea typeface="Courier New"/>
                <a:cs typeface="Courier New"/>
                <a:sym typeface="Courier New"/>
              </a:rPr>
              <a:t>)</a:t>
            </a:r>
            <a:endParaRPr sz="2450" dirty="0">
              <a:solidFill>
                <a:srgbClr val="0000FF"/>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450" dirty="0">
                <a:solidFill>
                  <a:srgbClr val="008000"/>
                </a:solidFill>
                <a:latin typeface="Courier New"/>
                <a:ea typeface="Courier New"/>
                <a:cs typeface="Courier New"/>
                <a:sym typeface="Courier New"/>
              </a:rPr>
              <a:t>#関数が行う処理</a:t>
            </a:r>
            <a:endParaRPr sz="24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450" dirty="0">
                <a:solidFill>
                  <a:srgbClr val="0000FF"/>
                </a:solidFill>
                <a:latin typeface="Courier New"/>
                <a:ea typeface="Courier New"/>
                <a:cs typeface="Courier New"/>
                <a:sym typeface="Courier New"/>
              </a:rPr>
              <a:t>greet(</a:t>
            </a:r>
            <a:r>
              <a:rPr lang="ja" sz="2450" dirty="0">
                <a:solidFill>
                  <a:srgbClr val="A31515"/>
                </a:solidFill>
                <a:latin typeface="Courier New"/>
                <a:ea typeface="Courier New"/>
                <a:cs typeface="Courier New"/>
                <a:sym typeface="Courier New"/>
              </a:rPr>
              <a:t>"りさ"</a:t>
            </a:r>
            <a:r>
              <a:rPr lang="ja" sz="2450" dirty="0">
                <a:solidFill>
                  <a:srgbClr val="0000FF"/>
                </a:solidFill>
                <a:latin typeface="Courier New"/>
                <a:ea typeface="Courier New"/>
                <a:cs typeface="Courier New"/>
                <a:sym typeface="Courier New"/>
              </a:rPr>
              <a:t>)</a:t>
            </a:r>
            <a:endParaRPr sz="2450" dirty="0">
              <a:solidFill>
                <a:srgbClr val="0000FF"/>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450" dirty="0">
                <a:solidFill>
                  <a:srgbClr val="008000"/>
                </a:solidFill>
                <a:latin typeface="Courier New"/>
                <a:ea typeface="Courier New"/>
                <a:cs typeface="Courier New"/>
                <a:sym typeface="Courier New"/>
              </a:rPr>
              <a:t># 出力: こんにちは、りささん！関数の「name」に「りさ」が引き渡される。</a:t>
            </a:r>
            <a:endParaRPr sz="2450" dirty="0">
              <a:solidFill>
                <a:srgbClr val="0000FF"/>
              </a:solidFill>
              <a:latin typeface="Courier New"/>
              <a:ea typeface="Courier New"/>
              <a:cs typeface="Courier New"/>
              <a:sym typeface="Courier New"/>
            </a:endParaRPr>
          </a:p>
          <a:p>
            <a:pPr marL="0" lvl="0" indent="0" algn="l" rtl="0">
              <a:spcBef>
                <a:spcPts val="0"/>
              </a:spcBef>
              <a:spcAft>
                <a:spcPts val="1200"/>
              </a:spcAft>
              <a:buNone/>
            </a:pPr>
            <a:endParaRPr sz="3200" dirty="0"/>
          </a:p>
        </p:txBody>
      </p:sp>
      <p:sp>
        <p:nvSpPr>
          <p:cNvPr id="157" name="Google Shape;157;p33"/>
          <p:cNvSpPr/>
          <p:nvPr/>
        </p:nvSpPr>
        <p:spPr>
          <a:xfrm>
            <a:off x="202625" y="2168550"/>
            <a:ext cx="744900" cy="403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311700" y="130950"/>
            <a:ext cx="8520600" cy="7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パターン③戻り値だけを使う関数</a:t>
            </a:r>
            <a:endParaRPr/>
          </a:p>
        </p:txBody>
      </p:sp>
      <p:sp>
        <p:nvSpPr>
          <p:cNvPr id="163" name="Google Shape;163;p34"/>
          <p:cNvSpPr txBox="1">
            <a:spLocks noGrp="1"/>
          </p:cNvSpPr>
          <p:nvPr>
            <p:ph type="body" idx="1"/>
          </p:nvPr>
        </p:nvSpPr>
        <p:spPr>
          <a:xfrm>
            <a:off x="311700" y="846450"/>
            <a:ext cx="8520600" cy="39654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Clr>
                <a:schemeClr val="dk2"/>
              </a:buClr>
              <a:buSzPts val="1100"/>
              <a:buFont typeface="Arial"/>
              <a:buNone/>
            </a:pPr>
            <a:r>
              <a:rPr lang="ja" sz="1750">
                <a:solidFill>
                  <a:srgbClr val="9723B4"/>
                </a:solidFill>
                <a:latin typeface="Courier New"/>
                <a:ea typeface="Courier New"/>
                <a:cs typeface="Courier New"/>
                <a:sym typeface="Courier New"/>
              </a:rPr>
              <a:t>import</a:t>
            </a:r>
            <a:r>
              <a:rPr lang="ja" sz="1750">
                <a:latin typeface="Courier New"/>
                <a:ea typeface="Courier New"/>
                <a:cs typeface="Courier New"/>
                <a:sym typeface="Courier New"/>
              </a:rPr>
              <a:t> random</a:t>
            </a:r>
            <a:endParaRPr sz="1750">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008000"/>
                </a:solidFill>
                <a:latin typeface="Courier New"/>
                <a:ea typeface="Courier New"/>
                <a:cs typeface="Courier New"/>
                <a:sym typeface="Courier New"/>
              </a:rPr>
              <a:t>#ランダム関数を使えるように設定する。</a:t>
            </a:r>
            <a:endParaRPr sz="175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0000FF"/>
                </a:solidFill>
                <a:latin typeface="Courier New"/>
                <a:ea typeface="Courier New"/>
                <a:cs typeface="Courier New"/>
                <a:sym typeface="Courier New"/>
              </a:rPr>
              <a:t>def</a:t>
            </a:r>
            <a:r>
              <a:rPr lang="ja" sz="1750">
                <a:latin typeface="Courier New"/>
                <a:ea typeface="Courier New"/>
                <a:cs typeface="Courier New"/>
                <a:sym typeface="Courier New"/>
              </a:rPr>
              <a:t> </a:t>
            </a:r>
            <a:r>
              <a:rPr lang="ja" sz="1750">
                <a:solidFill>
                  <a:srgbClr val="6A5221"/>
                </a:solidFill>
                <a:latin typeface="Courier New"/>
                <a:ea typeface="Courier New"/>
                <a:cs typeface="Courier New"/>
                <a:sym typeface="Courier New"/>
              </a:rPr>
              <a:t>omikuji</a:t>
            </a:r>
            <a:r>
              <a:rPr lang="ja" sz="1750">
                <a:latin typeface="Courier New"/>
                <a:ea typeface="Courier New"/>
                <a:cs typeface="Courier New"/>
                <a:sym typeface="Courier New"/>
              </a:rPr>
              <a:t>():</a:t>
            </a:r>
            <a:endParaRPr sz="1750">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008000"/>
                </a:solidFill>
                <a:latin typeface="Courier New"/>
                <a:ea typeface="Courier New"/>
                <a:cs typeface="Courier New"/>
                <a:sym typeface="Courier New"/>
              </a:rPr>
              <a:t>#関数に名前を付ける。</a:t>
            </a:r>
            <a:endParaRPr sz="175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latin typeface="Courier New"/>
                <a:ea typeface="Courier New"/>
                <a:cs typeface="Courier New"/>
                <a:sym typeface="Courier New"/>
              </a:rPr>
              <a:t>  kuji=[</a:t>
            </a:r>
            <a:r>
              <a:rPr lang="ja" sz="1750">
                <a:solidFill>
                  <a:srgbClr val="A31515"/>
                </a:solidFill>
                <a:latin typeface="Courier New"/>
                <a:ea typeface="Courier New"/>
                <a:cs typeface="Courier New"/>
                <a:sym typeface="Courier New"/>
              </a:rPr>
              <a:t>"大吉"</a:t>
            </a:r>
            <a:r>
              <a:rPr lang="ja" sz="1750">
                <a:latin typeface="Courier New"/>
                <a:ea typeface="Courier New"/>
                <a:cs typeface="Courier New"/>
                <a:sym typeface="Courier New"/>
              </a:rPr>
              <a:t>,</a:t>
            </a:r>
            <a:r>
              <a:rPr lang="ja" sz="1750">
                <a:solidFill>
                  <a:srgbClr val="A31515"/>
                </a:solidFill>
                <a:latin typeface="Courier New"/>
                <a:ea typeface="Courier New"/>
                <a:cs typeface="Courier New"/>
                <a:sym typeface="Courier New"/>
              </a:rPr>
              <a:t>"中吉"</a:t>
            </a:r>
            <a:r>
              <a:rPr lang="ja" sz="1750">
                <a:latin typeface="Courier New"/>
                <a:ea typeface="Courier New"/>
                <a:cs typeface="Courier New"/>
                <a:sym typeface="Courier New"/>
              </a:rPr>
              <a:t>,</a:t>
            </a:r>
            <a:r>
              <a:rPr lang="ja" sz="1750">
                <a:solidFill>
                  <a:srgbClr val="A31515"/>
                </a:solidFill>
                <a:latin typeface="Courier New"/>
                <a:ea typeface="Courier New"/>
                <a:cs typeface="Courier New"/>
                <a:sym typeface="Courier New"/>
              </a:rPr>
              <a:t>"小吉"</a:t>
            </a:r>
            <a:r>
              <a:rPr lang="ja" sz="1750">
                <a:latin typeface="Courier New"/>
                <a:ea typeface="Courier New"/>
                <a:cs typeface="Courier New"/>
                <a:sym typeface="Courier New"/>
              </a:rPr>
              <a:t>,</a:t>
            </a:r>
            <a:r>
              <a:rPr lang="ja" sz="1750">
                <a:solidFill>
                  <a:srgbClr val="A31515"/>
                </a:solidFill>
                <a:latin typeface="Courier New"/>
                <a:ea typeface="Courier New"/>
                <a:cs typeface="Courier New"/>
                <a:sym typeface="Courier New"/>
              </a:rPr>
              <a:t>"凶"</a:t>
            </a:r>
            <a:r>
              <a:rPr lang="ja" sz="1750">
                <a:latin typeface="Courier New"/>
                <a:ea typeface="Courier New"/>
                <a:cs typeface="Courier New"/>
                <a:sym typeface="Courier New"/>
              </a:rPr>
              <a:t>]</a:t>
            </a:r>
            <a:endParaRPr sz="1750">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008000"/>
                </a:solidFill>
                <a:latin typeface="Courier New"/>
                <a:ea typeface="Courier New"/>
                <a:cs typeface="Courier New"/>
                <a:sym typeface="Courier New"/>
              </a:rPr>
              <a:t>#くじの配列(リスト)を作る。</a:t>
            </a:r>
            <a:endParaRPr sz="175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latin typeface="Courier New"/>
                <a:ea typeface="Courier New"/>
                <a:cs typeface="Courier New"/>
                <a:sym typeface="Courier New"/>
              </a:rPr>
              <a:t>  </a:t>
            </a:r>
            <a:r>
              <a:rPr lang="ja" sz="1750">
                <a:solidFill>
                  <a:srgbClr val="9723B4"/>
                </a:solidFill>
                <a:latin typeface="Courier New"/>
                <a:ea typeface="Courier New"/>
                <a:cs typeface="Courier New"/>
                <a:sym typeface="Courier New"/>
              </a:rPr>
              <a:t>return</a:t>
            </a:r>
            <a:r>
              <a:rPr lang="ja" sz="1750">
                <a:latin typeface="Courier New"/>
                <a:ea typeface="Courier New"/>
                <a:cs typeface="Courier New"/>
                <a:sym typeface="Courier New"/>
              </a:rPr>
              <a:t> random.choice(kuji)</a:t>
            </a:r>
            <a:endParaRPr sz="1750">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008000"/>
                </a:solidFill>
                <a:latin typeface="Courier New"/>
                <a:ea typeface="Courier New"/>
                <a:cs typeface="Courier New"/>
                <a:sym typeface="Courier New"/>
              </a:rPr>
              <a:t>#指定したリストからランダムに１つ選んで返す。</a:t>
            </a:r>
            <a:endParaRPr sz="175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latin typeface="Courier New"/>
                <a:ea typeface="Courier New"/>
                <a:cs typeface="Courier New"/>
                <a:sym typeface="Courier New"/>
              </a:rPr>
              <a:t>kekka=omikuji()</a:t>
            </a:r>
            <a:endParaRPr sz="1750">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6A5221"/>
                </a:solidFill>
                <a:latin typeface="Courier New"/>
                <a:ea typeface="Courier New"/>
                <a:cs typeface="Courier New"/>
                <a:sym typeface="Courier New"/>
              </a:rPr>
              <a:t>print</a:t>
            </a:r>
            <a:r>
              <a:rPr lang="ja" sz="1750">
                <a:latin typeface="Courier New"/>
                <a:ea typeface="Courier New"/>
                <a:cs typeface="Courier New"/>
                <a:sym typeface="Courier New"/>
              </a:rPr>
              <a:t>(</a:t>
            </a:r>
            <a:r>
              <a:rPr lang="ja" sz="1750">
                <a:solidFill>
                  <a:srgbClr val="A31515"/>
                </a:solidFill>
                <a:latin typeface="Courier New"/>
                <a:ea typeface="Courier New"/>
                <a:cs typeface="Courier New"/>
                <a:sym typeface="Courier New"/>
              </a:rPr>
              <a:t>"結果は"</a:t>
            </a:r>
            <a:r>
              <a:rPr lang="ja" sz="1750">
                <a:latin typeface="Courier New"/>
                <a:ea typeface="Courier New"/>
                <a:cs typeface="Courier New"/>
                <a:sym typeface="Courier New"/>
              </a:rPr>
              <a:t>,kekka,</a:t>
            </a:r>
            <a:r>
              <a:rPr lang="ja" sz="1750">
                <a:solidFill>
                  <a:srgbClr val="A31515"/>
                </a:solidFill>
                <a:latin typeface="Courier New"/>
                <a:ea typeface="Courier New"/>
                <a:cs typeface="Courier New"/>
                <a:sym typeface="Courier New"/>
              </a:rPr>
              <a:t>"です"</a:t>
            </a:r>
            <a:r>
              <a:rPr lang="ja" sz="1750">
                <a:latin typeface="Courier New"/>
                <a:ea typeface="Courier New"/>
                <a:cs typeface="Courier New"/>
                <a:sym typeface="Courier New"/>
              </a:rPr>
              <a:t>)</a:t>
            </a:r>
            <a:endParaRPr sz="1750">
              <a:latin typeface="Courier New"/>
              <a:ea typeface="Courier New"/>
              <a:cs typeface="Courier New"/>
              <a:sym typeface="Courier New"/>
            </a:endParaRPr>
          </a:p>
          <a:p>
            <a:pPr marL="0" lvl="0" indent="0" algn="l" rtl="0">
              <a:lnSpc>
                <a:spcPct val="135714"/>
              </a:lnSpc>
              <a:spcBef>
                <a:spcPts val="0"/>
              </a:spcBef>
              <a:spcAft>
                <a:spcPts val="0"/>
              </a:spcAft>
              <a:buClr>
                <a:schemeClr val="dk2"/>
              </a:buClr>
              <a:buSzPts val="1100"/>
              <a:buFont typeface="Arial"/>
              <a:buNone/>
            </a:pPr>
            <a:r>
              <a:rPr lang="ja" sz="1750">
                <a:solidFill>
                  <a:srgbClr val="008000"/>
                </a:solidFill>
                <a:latin typeface="Courier New"/>
                <a:ea typeface="Courier New"/>
                <a:cs typeface="Courier New"/>
                <a:sym typeface="Courier New"/>
              </a:rPr>
              <a:t>#omikuji()を呼び出し、戻り値を変数kekkaに保存して表示する。</a:t>
            </a:r>
            <a:endParaRPr sz="2500"/>
          </a:p>
        </p:txBody>
      </p:sp>
      <p:sp>
        <p:nvSpPr>
          <p:cNvPr id="164" name="Google Shape;164;p34"/>
          <p:cNvSpPr/>
          <p:nvPr/>
        </p:nvSpPr>
        <p:spPr>
          <a:xfrm>
            <a:off x="311700" y="2451750"/>
            <a:ext cx="354300" cy="2400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
        <p:nvSpPr>
          <p:cNvPr id="165" name="Google Shape;165;p34"/>
          <p:cNvSpPr/>
          <p:nvPr/>
        </p:nvSpPr>
        <p:spPr>
          <a:xfrm>
            <a:off x="311700" y="3153825"/>
            <a:ext cx="354300" cy="2400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パターン④引数も戻り値も使う関数。</a:t>
            </a:r>
            <a:endParaRPr/>
          </a:p>
        </p:txBody>
      </p:sp>
      <p:sp>
        <p:nvSpPr>
          <p:cNvPr id="171" name="Google Shape;171;p35"/>
          <p:cNvSpPr txBox="1">
            <a:spLocks noGrp="1"/>
          </p:cNvSpPr>
          <p:nvPr>
            <p:ph type="body" idx="1"/>
          </p:nvPr>
        </p:nvSpPr>
        <p:spPr>
          <a:xfrm>
            <a:off x="311700" y="1121175"/>
            <a:ext cx="8520600" cy="37431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ja" sz="1850" dirty="0">
                <a:solidFill>
                  <a:srgbClr val="0000FF"/>
                </a:solidFill>
                <a:latin typeface="Courier New"/>
                <a:ea typeface="Courier New"/>
                <a:cs typeface="Courier New"/>
                <a:sym typeface="Courier New"/>
              </a:rPr>
              <a:t>def</a:t>
            </a:r>
            <a:r>
              <a:rPr lang="ja" sz="1850" dirty="0">
                <a:solidFill>
                  <a:srgbClr val="000000"/>
                </a:solidFill>
                <a:latin typeface="Courier New"/>
                <a:ea typeface="Courier New"/>
                <a:cs typeface="Courier New"/>
                <a:sym typeface="Courier New"/>
              </a:rPr>
              <a:t> </a:t>
            </a:r>
            <a:r>
              <a:rPr lang="ja" sz="1850" dirty="0">
                <a:solidFill>
                  <a:srgbClr val="6A5221"/>
                </a:solidFill>
                <a:latin typeface="Courier New"/>
                <a:ea typeface="Courier New"/>
                <a:cs typeface="Courier New"/>
                <a:sym typeface="Courier New"/>
              </a:rPr>
              <a:t>add</a:t>
            </a:r>
            <a:r>
              <a:rPr lang="ja" sz="1850" dirty="0">
                <a:solidFill>
                  <a:srgbClr val="000000"/>
                </a:solidFill>
                <a:latin typeface="Courier New"/>
                <a:ea typeface="Courier New"/>
                <a:cs typeface="Courier New"/>
                <a:sym typeface="Courier New"/>
              </a:rPr>
              <a:t>(</a:t>
            </a:r>
            <a:r>
              <a:rPr lang="ja" sz="1850" dirty="0">
                <a:solidFill>
                  <a:srgbClr val="001080"/>
                </a:solidFill>
                <a:latin typeface="Courier New"/>
                <a:ea typeface="Courier New"/>
                <a:cs typeface="Courier New"/>
                <a:sym typeface="Courier New"/>
              </a:rPr>
              <a:t>a</a:t>
            </a:r>
            <a:r>
              <a:rPr lang="ja" sz="1850" dirty="0">
                <a:solidFill>
                  <a:srgbClr val="000000"/>
                </a:solidFill>
                <a:latin typeface="Courier New"/>
                <a:ea typeface="Courier New"/>
                <a:cs typeface="Courier New"/>
                <a:sym typeface="Courier New"/>
              </a:rPr>
              <a:t>, </a:t>
            </a:r>
            <a:r>
              <a:rPr lang="ja" sz="1850" dirty="0">
                <a:solidFill>
                  <a:srgbClr val="001080"/>
                </a:solidFill>
                <a:latin typeface="Courier New"/>
                <a:ea typeface="Courier New"/>
                <a:cs typeface="Courier New"/>
                <a:sym typeface="Courier New"/>
              </a:rPr>
              <a:t>b</a:t>
            </a:r>
            <a:r>
              <a:rPr lang="ja" sz="1850" dirty="0">
                <a:solidFill>
                  <a:srgbClr val="000000"/>
                </a:solidFill>
                <a:latin typeface="Courier New"/>
                <a:ea typeface="Courier New"/>
                <a:cs typeface="Courier New"/>
                <a:sym typeface="Courier New"/>
              </a:rPr>
              <a:t>):</a:t>
            </a:r>
            <a:endParaRPr sz="18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1850" dirty="0">
                <a:solidFill>
                  <a:srgbClr val="008000"/>
                </a:solidFill>
                <a:latin typeface="Courier New"/>
                <a:ea typeface="Courier New"/>
                <a:cs typeface="Courier New"/>
                <a:sym typeface="Courier New"/>
              </a:rPr>
              <a:t>#「def」で関数を定義。addが関数の名前で、a,bは引数(関数に値を渡す入り口)関数はa,bという２つの値を受け取る、と約束している。</a:t>
            </a:r>
            <a:endParaRPr sz="18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1850" dirty="0">
                <a:solidFill>
                  <a:srgbClr val="000000"/>
                </a:solidFill>
                <a:latin typeface="Courier New"/>
                <a:ea typeface="Courier New"/>
                <a:cs typeface="Courier New"/>
                <a:sym typeface="Courier New"/>
              </a:rPr>
              <a:t>    </a:t>
            </a:r>
            <a:r>
              <a:rPr lang="ja" sz="1850" dirty="0">
                <a:solidFill>
                  <a:srgbClr val="9723B4"/>
                </a:solidFill>
                <a:latin typeface="Courier New"/>
                <a:ea typeface="Courier New"/>
                <a:cs typeface="Courier New"/>
                <a:sym typeface="Courier New"/>
              </a:rPr>
              <a:t>return</a:t>
            </a:r>
            <a:r>
              <a:rPr lang="ja" sz="1850" dirty="0">
                <a:solidFill>
                  <a:srgbClr val="000000"/>
                </a:solidFill>
                <a:latin typeface="Courier New"/>
                <a:ea typeface="Courier New"/>
                <a:cs typeface="Courier New"/>
                <a:sym typeface="Courier New"/>
              </a:rPr>
              <a:t> a + b</a:t>
            </a:r>
            <a:endParaRPr sz="18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1850" dirty="0">
                <a:solidFill>
                  <a:srgbClr val="008000"/>
                </a:solidFill>
                <a:latin typeface="Courier New"/>
                <a:ea typeface="Courier New"/>
                <a:cs typeface="Courier New"/>
                <a:sym typeface="Courier New"/>
              </a:rPr>
              <a:t>#計算して戻り値を返す。</a:t>
            </a:r>
            <a:endParaRPr sz="18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1850" dirty="0">
                <a:solidFill>
                  <a:srgbClr val="000000"/>
                </a:solidFill>
                <a:latin typeface="Courier New"/>
                <a:ea typeface="Courier New"/>
                <a:cs typeface="Courier New"/>
                <a:sym typeface="Courier New"/>
              </a:rPr>
              <a:t>result = add(</a:t>
            </a:r>
            <a:r>
              <a:rPr lang="en-GB" altLang="ja" sz="1850" dirty="0">
                <a:solidFill>
                  <a:srgbClr val="000000"/>
                </a:solidFill>
                <a:latin typeface="Courier New"/>
                <a:ea typeface="Courier New"/>
                <a:cs typeface="Courier New"/>
                <a:sym typeface="Courier New"/>
              </a:rPr>
              <a:t>2</a:t>
            </a:r>
            <a:r>
              <a:rPr lang="ja" sz="1850" dirty="0">
                <a:solidFill>
                  <a:srgbClr val="000000"/>
                </a:solidFill>
                <a:latin typeface="Courier New"/>
                <a:ea typeface="Courier New"/>
                <a:cs typeface="Courier New"/>
                <a:sym typeface="Courier New"/>
              </a:rPr>
              <a:t>, </a:t>
            </a:r>
            <a:r>
              <a:rPr lang="ja" sz="1850" dirty="0">
                <a:solidFill>
                  <a:srgbClr val="116644"/>
                </a:solidFill>
                <a:latin typeface="Courier New"/>
                <a:ea typeface="Courier New"/>
                <a:cs typeface="Courier New"/>
                <a:sym typeface="Courier New"/>
              </a:rPr>
              <a:t>5</a:t>
            </a:r>
            <a:r>
              <a:rPr lang="ja" sz="1850" dirty="0">
                <a:solidFill>
                  <a:srgbClr val="000000"/>
                </a:solidFill>
                <a:latin typeface="Courier New"/>
                <a:ea typeface="Courier New"/>
                <a:cs typeface="Courier New"/>
                <a:sym typeface="Courier New"/>
              </a:rPr>
              <a:t>)</a:t>
            </a:r>
            <a:endParaRPr sz="18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1850" dirty="0">
                <a:solidFill>
                  <a:srgbClr val="008000"/>
                </a:solidFill>
                <a:latin typeface="Courier New"/>
                <a:ea typeface="Courier New"/>
                <a:cs typeface="Courier New"/>
                <a:sym typeface="Courier New"/>
              </a:rPr>
              <a:t>#関数を呼び出す。add(</a:t>
            </a:r>
            <a:r>
              <a:rPr lang="en-GB" altLang="ja" sz="1850" dirty="0">
                <a:solidFill>
                  <a:srgbClr val="008000"/>
                </a:solidFill>
                <a:latin typeface="Courier New"/>
                <a:ea typeface="Courier New"/>
                <a:cs typeface="Courier New"/>
                <a:sym typeface="Courier New"/>
              </a:rPr>
              <a:t>2</a:t>
            </a:r>
            <a:r>
              <a:rPr lang="ja" sz="1850" dirty="0">
                <a:solidFill>
                  <a:srgbClr val="008000"/>
                </a:solidFill>
                <a:latin typeface="Courier New"/>
                <a:ea typeface="Courier New"/>
                <a:cs typeface="Courier New"/>
                <a:sym typeface="Courier New"/>
              </a:rPr>
              <a:t>,5)で関数を呼び出し、戻ってきた値(</a:t>
            </a:r>
            <a:r>
              <a:rPr lang="en-GB" altLang="ja" sz="1850" dirty="0">
                <a:solidFill>
                  <a:srgbClr val="008000"/>
                </a:solidFill>
                <a:latin typeface="Courier New"/>
                <a:ea typeface="Courier New"/>
                <a:cs typeface="Courier New"/>
                <a:sym typeface="Courier New"/>
              </a:rPr>
              <a:t>7</a:t>
            </a:r>
            <a:r>
              <a:rPr lang="ja" sz="1850" dirty="0">
                <a:solidFill>
                  <a:srgbClr val="008000"/>
                </a:solidFill>
                <a:latin typeface="Courier New"/>
                <a:ea typeface="Courier New"/>
                <a:cs typeface="Courier New"/>
                <a:sym typeface="Courier New"/>
              </a:rPr>
              <a:t>)が変数resultに代入される。</a:t>
            </a:r>
            <a:endParaRPr sz="18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1850" dirty="0">
                <a:solidFill>
                  <a:srgbClr val="6A5221"/>
                </a:solidFill>
                <a:latin typeface="Courier New"/>
                <a:ea typeface="Courier New"/>
                <a:cs typeface="Courier New"/>
                <a:sym typeface="Courier New"/>
              </a:rPr>
              <a:t>print</a:t>
            </a:r>
            <a:r>
              <a:rPr lang="ja" sz="1850" dirty="0">
                <a:solidFill>
                  <a:srgbClr val="000000"/>
                </a:solidFill>
                <a:latin typeface="Courier New"/>
                <a:ea typeface="Courier New"/>
                <a:cs typeface="Courier New"/>
                <a:sym typeface="Courier New"/>
              </a:rPr>
              <a:t>(result)  </a:t>
            </a:r>
            <a:r>
              <a:rPr lang="ja" sz="1850" dirty="0">
                <a:solidFill>
                  <a:srgbClr val="008000"/>
                </a:solidFill>
                <a:latin typeface="Courier New"/>
                <a:ea typeface="Courier New"/>
                <a:cs typeface="Courier New"/>
                <a:sym typeface="Courier New"/>
              </a:rPr>
              <a:t>#resultを表示する。</a:t>
            </a:r>
            <a:endParaRPr sz="1900" dirty="0">
              <a:solidFill>
                <a:srgbClr val="000000"/>
              </a:solidFill>
              <a:latin typeface="Arial"/>
              <a:ea typeface="Arial"/>
              <a:cs typeface="Arial"/>
              <a:sym typeface="Arial"/>
            </a:endParaRPr>
          </a:p>
          <a:p>
            <a:pPr marL="0" lvl="0" indent="0" algn="l" rtl="0">
              <a:spcBef>
                <a:spcPts val="0"/>
              </a:spcBef>
              <a:spcAft>
                <a:spcPts val="1200"/>
              </a:spcAft>
              <a:buNone/>
            </a:pPr>
            <a:endParaRPr sz="2600" dirty="0"/>
          </a:p>
        </p:txBody>
      </p:sp>
      <p:sp>
        <p:nvSpPr>
          <p:cNvPr id="172" name="Google Shape;172;p35"/>
          <p:cNvSpPr/>
          <p:nvPr/>
        </p:nvSpPr>
        <p:spPr>
          <a:xfrm>
            <a:off x="481850" y="2451750"/>
            <a:ext cx="354300" cy="2400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cxnSp>
        <p:nvCxnSpPr>
          <p:cNvPr id="3" name="Straight Connector 2">
            <a:extLst>
              <a:ext uri="{FF2B5EF4-FFF2-40B4-BE49-F238E27FC236}">
                <a16:creationId xmlns:a16="http://schemas.microsoft.com/office/drawing/2014/main" id="{D080A9D6-8139-8BF6-5CC3-699CA18F6E47}"/>
              </a:ext>
            </a:extLst>
          </p:cNvPr>
          <p:cNvCxnSpPr>
            <a:cxnSpLocks/>
          </p:cNvCxnSpPr>
          <p:nvPr/>
        </p:nvCxnSpPr>
        <p:spPr>
          <a:xfrm>
            <a:off x="1959429" y="2765229"/>
            <a:ext cx="74294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peech Bubble: Rectangle 5">
            <a:extLst>
              <a:ext uri="{FF2B5EF4-FFF2-40B4-BE49-F238E27FC236}">
                <a16:creationId xmlns:a16="http://schemas.microsoft.com/office/drawing/2014/main" id="{E24864D3-5449-0191-162A-4F1B2F19D9AB}"/>
              </a:ext>
            </a:extLst>
          </p:cNvPr>
          <p:cNvSpPr/>
          <p:nvPr/>
        </p:nvSpPr>
        <p:spPr>
          <a:xfrm>
            <a:off x="3322864" y="2468300"/>
            <a:ext cx="4000500" cy="895386"/>
          </a:xfrm>
          <a:prstGeom prst="wedgeRectCallout">
            <a:avLst>
              <a:gd name="adj1" fmla="val -58606"/>
              <a:gd name="adj2" fmla="val -31314"/>
            </a:avLst>
          </a:prstGeom>
          <a:noFill/>
          <a:ln w="381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ja-JP" altLang="en-US" sz="2400" dirty="0"/>
              <a:t>戻り値の設定をする。</a:t>
            </a:r>
            <a:endParaRPr lang="en-GB" altLang="ja-JP" sz="2400" dirty="0"/>
          </a:p>
          <a:p>
            <a:pPr algn="ctr"/>
            <a:r>
              <a:rPr lang="ja-JP" altLang="en-US" sz="2400" dirty="0"/>
              <a:t>戻り値は「</a:t>
            </a:r>
            <a:r>
              <a:rPr lang="en-GB" altLang="ja-JP" sz="2400" dirty="0"/>
              <a:t>7</a:t>
            </a:r>
            <a:r>
              <a:rPr lang="ja-JP" altLang="en-US" sz="2400" dirty="0"/>
              <a:t>」となる。</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B082-E164-256A-07A1-9433B61DB7B1}"/>
              </a:ext>
            </a:extLst>
          </p:cNvPr>
          <p:cNvSpPr>
            <a:spLocks noGrp="1"/>
          </p:cNvSpPr>
          <p:nvPr>
            <p:ph type="title"/>
          </p:nvPr>
        </p:nvSpPr>
        <p:spPr>
          <a:xfrm>
            <a:off x="311700" y="1861457"/>
            <a:ext cx="8520600" cy="1445079"/>
          </a:xfrm>
        </p:spPr>
        <p:txBody>
          <a:bodyPr/>
          <a:lstStyle/>
          <a:p>
            <a:pPr algn="l"/>
            <a:r>
              <a:rPr lang="ja-JP" altLang="en-US" dirty="0"/>
              <a:t>アイスブレイク</a:t>
            </a:r>
            <a:endParaRPr lang="en-GB" dirty="0"/>
          </a:p>
        </p:txBody>
      </p:sp>
      <p:pic>
        <p:nvPicPr>
          <p:cNvPr id="4" name="Picture 3">
            <a:extLst>
              <a:ext uri="{FF2B5EF4-FFF2-40B4-BE49-F238E27FC236}">
                <a16:creationId xmlns:a16="http://schemas.microsoft.com/office/drawing/2014/main" id="{4C52E119-63CC-95A1-7508-1D911287608E}"/>
              </a:ext>
            </a:extLst>
          </p:cNvPr>
          <p:cNvPicPr>
            <a:picLocks noChangeAspect="1"/>
          </p:cNvPicPr>
          <p:nvPr/>
        </p:nvPicPr>
        <p:blipFill>
          <a:blip r:embed="rId2"/>
          <a:stretch>
            <a:fillRect/>
          </a:stretch>
        </p:blipFill>
        <p:spPr>
          <a:xfrm>
            <a:off x="0" y="-1"/>
            <a:ext cx="9144000" cy="5143501"/>
          </a:xfrm>
          <a:prstGeom prst="rect">
            <a:avLst/>
          </a:prstGeom>
        </p:spPr>
      </p:pic>
    </p:spTree>
    <p:extLst>
      <p:ext uri="{BB962C8B-B14F-4D97-AF65-F5344CB8AC3E}">
        <p14:creationId xmlns:p14="http://schemas.microsoft.com/office/powerpoint/2010/main" val="120433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4904-98D3-6361-1BAB-CDB63893BB8B}"/>
              </a:ext>
            </a:extLst>
          </p:cNvPr>
          <p:cNvSpPr>
            <a:spLocks noGrp="1"/>
          </p:cNvSpPr>
          <p:nvPr>
            <p:ph type="title"/>
          </p:nvPr>
        </p:nvSpPr>
        <p:spPr>
          <a:xfrm>
            <a:off x="371929" y="101600"/>
            <a:ext cx="6515100" cy="768118"/>
          </a:xfrm>
        </p:spPr>
        <p:txBody>
          <a:bodyPr>
            <a:normAutofit/>
          </a:bodyPr>
          <a:lstStyle/>
          <a:p>
            <a:r>
              <a:rPr lang="ja-JP" altLang="en-US" dirty="0">
                <a:highlight>
                  <a:srgbClr val="FFFF00"/>
                </a:highlight>
              </a:rPr>
              <a:t>残りの時間で以下の課題に取り組む</a:t>
            </a:r>
            <a:endParaRPr lang="en-GB" dirty="0">
              <a:highlight>
                <a:srgbClr val="FFFF00"/>
              </a:highlight>
            </a:endParaRPr>
          </a:p>
        </p:txBody>
      </p:sp>
      <p:sp>
        <p:nvSpPr>
          <p:cNvPr id="4" name="Google Shape;171;p36">
            <a:extLst>
              <a:ext uri="{FF2B5EF4-FFF2-40B4-BE49-F238E27FC236}">
                <a16:creationId xmlns:a16="http://schemas.microsoft.com/office/drawing/2014/main" id="{FB3E8CA0-8935-6CB2-9490-7162B745B274}"/>
              </a:ext>
            </a:extLst>
          </p:cNvPr>
          <p:cNvSpPr txBox="1">
            <a:spLocks noGrp="1"/>
          </p:cNvSpPr>
          <p:nvPr>
            <p:ph type="body" idx="1"/>
          </p:nvPr>
        </p:nvSpPr>
        <p:spPr>
          <a:xfrm>
            <a:off x="81643" y="747253"/>
            <a:ext cx="8980714" cy="182449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14300" indent="0">
              <a:buNone/>
            </a:pPr>
            <a:r>
              <a:rPr lang="ja-JP" altLang="en-US" sz="2000" dirty="0"/>
              <a:t>課題</a:t>
            </a:r>
            <a:r>
              <a:rPr lang="ja-JP" altLang="en-US" sz="2000" dirty="0">
                <a:solidFill>
                  <a:schemeClr val="dk2"/>
                </a:solidFill>
              </a:rPr>
              <a:t>）</a:t>
            </a:r>
            <a:r>
              <a:rPr lang="ja-JP" altLang="en-US" dirty="0"/>
              <a:t>練習）</a:t>
            </a:r>
            <a:r>
              <a:rPr lang="en-US" altLang="ja-JP" dirty="0"/>
              <a:t>【</a:t>
            </a:r>
            <a:r>
              <a:rPr lang="ja-JP" altLang="en-US" dirty="0"/>
              <a:t>思</a:t>
            </a:r>
            <a:r>
              <a:rPr lang="en-US" altLang="ja-JP" dirty="0"/>
              <a:t>】</a:t>
            </a:r>
            <a:r>
              <a:rPr lang="ja-JP" altLang="en-US" dirty="0"/>
              <a:t>各</a:t>
            </a:r>
            <a:r>
              <a:rPr lang="en-US" altLang="ja-JP" dirty="0"/>
              <a:t>3</a:t>
            </a:r>
            <a:r>
              <a:rPr lang="ja-JP" altLang="en-US" dirty="0"/>
              <a:t>点</a:t>
            </a:r>
            <a:r>
              <a:rPr lang="en-US" altLang="ja-JP" dirty="0"/>
              <a:t>×4=12</a:t>
            </a:r>
            <a:r>
              <a:rPr lang="ja-JP" altLang="en-US" dirty="0"/>
              <a:t>点</a:t>
            </a:r>
            <a:r>
              <a:rPr lang="en-US" altLang="ja-JP" dirty="0"/>
              <a:t>(</a:t>
            </a:r>
            <a:r>
              <a:rPr lang="ja-JP" altLang="en-US" dirty="0"/>
              <a:t>減点法</a:t>
            </a:r>
            <a:r>
              <a:rPr lang="en-US" altLang="ja-JP" dirty="0"/>
              <a:t>)</a:t>
            </a:r>
          </a:p>
          <a:p>
            <a:pPr marL="114300" indent="0">
              <a:buNone/>
            </a:pPr>
            <a:endParaRPr lang="en-US" altLang="ja-JP" dirty="0"/>
          </a:p>
          <a:p>
            <a:pPr marL="114300" indent="0">
              <a:buNone/>
            </a:pPr>
            <a:r>
              <a:rPr lang="en-US" altLang="ja-JP" dirty="0"/>
              <a:t>(1)</a:t>
            </a:r>
            <a:r>
              <a:rPr lang="ja-JP" altLang="en-US" dirty="0"/>
              <a:t>引数なし・戻り値なしの関数</a:t>
            </a:r>
          </a:p>
          <a:p>
            <a:pPr marL="114300" indent="0">
              <a:buNone/>
            </a:pPr>
            <a:r>
              <a:rPr lang="ja-JP" altLang="en-US" dirty="0"/>
              <a:t>関数名を </a:t>
            </a:r>
            <a:r>
              <a:rPr lang="en-US" altLang="ja-JP" dirty="0" err="1"/>
              <a:t>say_something</a:t>
            </a:r>
            <a:r>
              <a:rPr lang="en-US" altLang="ja-JP" dirty="0"/>
              <a:t>()</a:t>
            </a:r>
            <a:r>
              <a:rPr lang="ja-JP" altLang="en-US" dirty="0"/>
              <a:t>とし、自分の好きな四字熟語を表示させるプログラムを</a:t>
            </a:r>
            <a:endParaRPr lang="en-GB" altLang="ja-JP" dirty="0"/>
          </a:p>
          <a:p>
            <a:pPr marL="114300" indent="0">
              <a:buNone/>
            </a:pPr>
            <a:r>
              <a:rPr lang="ja-JP" altLang="en-US" dirty="0"/>
              <a:t>作成してください。</a:t>
            </a:r>
          </a:p>
          <a:p>
            <a:pPr marL="0" indent="0">
              <a:buSzPts val="1100"/>
              <a:buNone/>
            </a:pPr>
            <a:endParaRPr lang="ja-JP" altLang="en-US" sz="2000" dirty="0">
              <a:solidFill>
                <a:schemeClr val="dk2"/>
              </a:solidFill>
            </a:endParaRPr>
          </a:p>
        </p:txBody>
      </p:sp>
      <p:pic>
        <p:nvPicPr>
          <p:cNvPr id="6" name="Picture 5">
            <a:extLst>
              <a:ext uri="{FF2B5EF4-FFF2-40B4-BE49-F238E27FC236}">
                <a16:creationId xmlns:a16="http://schemas.microsoft.com/office/drawing/2014/main" id="{9D5039EB-FD35-C417-C89D-1F1E086EA594}"/>
              </a:ext>
            </a:extLst>
          </p:cNvPr>
          <p:cNvPicPr>
            <a:picLocks noChangeAspect="1"/>
          </p:cNvPicPr>
          <p:nvPr/>
        </p:nvPicPr>
        <p:blipFill>
          <a:blip r:embed="rId2"/>
          <a:stretch>
            <a:fillRect/>
          </a:stretch>
        </p:blipFill>
        <p:spPr>
          <a:xfrm>
            <a:off x="371929" y="2851595"/>
            <a:ext cx="8249801" cy="1991003"/>
          </a:xfrm>
          <a:prstGeom prst="rect">
            <a:avLst/>
          </a:prstGeom>
        </p:spPr>
      </p:pic>
    </p:spTree>
    <p:extLst>
      <p:ext uri="{BB962C8B-B14F-4D97-AF65-F5344CB8AC3E}">
        <p14:creationId xmlns:p14="http://schemas.microsoft.com/office/powerpoint/2010/main" val="41484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2B3BB-0395-1F15-3770-3D81A404846C}"/>
              </a:ext>
            </a:extLst>
          </p:cNvPr>
          <p:cNvSpPr txBox="1"/>
          <p:nvPr/>
        </p:nvSpPr>
        <p:spPr>
          <a:xfrm>
            <a:off x="106135" y="187778"/>
            <a:ext cx="8931729" cy="1938992"/>
          </a:xfrm>
          <a:prstGeom prst="rect">
            <a:avLst/>
          </a:prstGeom>
          <a:noFill/>
          <a:ln w="28575">
            <a:solidFill>
              <a:schemeClr val="tx1"/>
            </a:solidFill>
          </a:ln>
        </p:spPr>
        <p:txBody>
          <a:bodyPr wrap="square" rtlCol="0">
            <a:spAutoFit/>
          </a:bodyPr>
          <a:lstStyle/>
          <a:p>
            <a:r>
              <a:rPr lang="en-US" altLang="ja-JP" sz="2400" dirty="0"/>
              <a:t>(2)</a:t>
            </a:r>
            <a:r>
              <a:rPr lang="ja-JP" altLang="en-US" sz="2400" dirty="0"/>
              <a:t>引数だけを使う関数。 </a:t>
            </a:r>
            <a:endParaRPr lang="en-GB" altLang="ja-JP" sz="2400" dirty="0"/>
          </a:p>
          <a:p>
            <a:r>
              <a:rPr lang="ja-JP" altLang="en-US" sz="2400" dirty="0"/>
              <a:t>関数名を</a:t>
            </a:r>
            <a:r>
              <a:rPr lang="en-US" altLang="ja-JP" sz="2400" dirty="0" err="1"/>
              <a:t>greet_two</a:t>
            </a:r>
            <a:r>
              <a:rPr lang="en-US" altLang="ja-JP" sz="2400" dirty="0"/>
              <a:t>(name1, name2)</a:t>
            </a:r>
            <a:r>
              <a:rPr lang="ja-JP" altLang="en-US" sz="2400" dirty="0"/>
              <a:t>とし、引数を２つ使って、</a:t>
            </a:r>
          </a:p>
          <a:p>
            <a:r>
              <a:rPr lang="ja-JP" altLang="en-US" sz="2400" dirty="0"/>
              <a:t>「こんにちは、一郎さん！」 「こんにちは、次郎さん！」</a:t>
            </a:r>
          </a:p>
          <a:p>
            <a:r>
              <a:rPr lang="ja-JP" altLang="en-US" sz="2400" dirty="0"/>
              <a:t>と表示させるだけのプログラムを関数を利用して作成してください。</a:t>
            </a:r>
          </a:p>
        </p:txBody>
      </p:sp>
      <p:pic>
        <p:nvPicPr>
          <p:cNvPr id="4" name="Picture 3">
            <a:extLst>
              <a:ext uri="{FF2B5EF4-FFF2-40B4-BE49-F238E27FC236}">
                <a16:creationId xmlns:a16="http://schemas.microsoft.com/office/drawing/2014/main" id="{36473E20-8DC8-8FC8-E52C-D4E48FA8E900}"/>
              </a:ext>
            </a:extLst>
          </p:cNvPr>
          <p:cNvPicPr>
            <a:picLocks noChangeAspect="1"/>
          </p:cNvPicPr>
          <p:nvPr/>
        </p:nvPicPr>
        <p:blipFill>
          <a:blip r:embed="rId2"/>
          <a:stretch>
            <a:fillRect/>
          </a:stretch>
        </p:blipFill>
        <p:spPr>
          <a:xfrm>
            <a:off x="347072" y="2304654"/>
            <a:ext cx="8449854" cy="2838846"/>
          </a:xfrm>
          <a:prstGeom prst="rect">
            <a:avLst/>
          </a:prstGeom>
        </p:spPr>
      </p:pic>
    </p:spTree>
    <p:extLst>
      <p:ext uri="{BB962C8B-B14F-4D97-AF65-F5344CB8AC3E}">
        <p14:creationId xmlns:p14="http://schemas.microsoft.com/office/powerpoint/2010/main" val="19652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88152-ED59-6EC4-BFE8-EEC392DAF0ED}"/>
              </a:ext>
            </a:extLst>
          </p:cNvPr>
          <p:cNvSpPr txBox="1"/>
          <p:nvPr/>
        </p:nvSpPr>
        <p:spPr>
          <a:xfrm>
            <a:off x="106136" y="179614"/>
            <a:ext cx="8841921" cy="2246769"/>
          </a:xfrm>
          <a:prstGeom prst="rect">
            <a:avLst/>
          </a:prstGeom>
          <a:noFill/>
          <a:ln w="28575">
            <a:solidFill>
              <a:schemeClr val="tx1"/>
            </a:solidFill>
          </a:ln>
        </p:spPr>
        <p:txBody>
          <a:bodyPr wrap="square" rtlCol="0">
            <a:spAutoFit/>
          </a:bodyPr>
          <a:lstStyle/>
          <a:p>
            <a:r>
              <a:rPr lang="en-US" altLang="ja-JP" sz="2000" dirty="0"/>
              <a:t>(3)</a:t>
            </a:r>
            <a:r>
              <a:rPr lang="ja-JP" altLang="en-US" sz="2000" dirty="0"/>
              <a:t>戻り値だけを使う関数</a:t>
            </a:r>
            <a:endParaRPr lang="en-GB" altLang="ja-JP" sz="2000" dirty="0"/>
          </a:p>
          <a:p>
            <a:endParaRPr lang="ja-JP" altLang="en-US" sz="2000" dirty="0"/>
          </a:p>
          <a:p>
            <a:r>
              <a:rPr lang="ja-JP" altLang="en-US" sz="2000" dirty="0"/>
              <a:t>関数名を</a:t>
            </a:r>
            <a:r>
              <a:rPr lang="en-US" altLang="ja-JP" sz="2000" dirty="0" err="1"/>
              <a:t>suggest_genre</a:t>
            </a:r>
            <a:r>
              <a:rPr lang="en-US" altLang="ja-JP" sz="2000" dirty="0"/>
              <a:t>() </a:t>
            </a:r>
            <a:r>
              <a:rPr lang="ja-JP" altLang="en-US" sz="2000" dirty="0"/>
              <a:t>、配列</a:t>
            </a:r>
            <a:r>
              <a:rPr lang="en-US" altLang="ja-JP" sz="2000" dirty="0"/>
              <a:t>(</a:t>
            </a:r>
            <a:r>
              <a:rPr lang="ja-JP" altLang="en-US" sz="2000" dirty="0"/>
              <a:t>リスト</a:t>
            </a:r>
            <a:r>
              <a:rPr lang="en-US" altLang="ja-JP" sz="2000" dirty="0"/>
              <a:t>)</a:t>
            </a:r>
            <a:r>
              <a:rPr lang="ja-JP" altLang="en-US" sz="2000" dirty="0"/>
              <a:t>を</a:t>
            </a:r>
          </a:p>
          <a:p>
            <a:r>
              <a:rPr lang="en-US" altLang="ja-JP" sz="2000" dirty="0"/>
              <a:t>genres = [“</a:t>
            </a:r>
            <a:r>
              <a:rPr lang="ja-JP" altLang="en-US" sz="2000" dirty="0"/>
              <a:t>アクション</a:t>
            </a:r>
            <a:r>
              <a:rPr lang="en-US" altLang="ja-JP" sz="2000" dirty="0"/>
              <a:t>”, “</a:t>
            </a:r>
            <a:r>
              <a:rPr lang="ja-JP" altLang="en-US" sz="2000" dirty="0"/>
              <a:t>コメディ</a:t>
            </a:r>
            <a:r>
              <a:rPr lang="en-US" altLang="ja-JP" sz="2000" dirty="0"/>
              <a:t>”, “</a:t>
            </a:r>
            <a:r>
              <a:rPr lang="ja-JP" altLang="en-US" sz="2000" dirty="0"/>
              <a:t>ファンタジー</a:t>
            </a:r>
            <a:r>
              <a:rPr lang="en-US" altLang="ja-JP" sz="2000" dirty="0"/>
              <a:t>”, “</a:t>
            </a:r>
            <a:r>
              <a:rPr lang="ja-JP" altLang="en-US" sz="2000" dirty="0"/>
              <a:t>ホラー</a:t>
            </a:r>
            <a:r>
              <a:rPr lang="en-US" altLang="ja-JP" sz="2000" dirty="0"/>
              <a:t>”, “SF”]</a:t>
            </a:r>
            <a:r>
              <a:rPr lang="ja-JP" altLang="en-US" sz="2000" dirty="0"/>
              <a:t>とし、</a:t>
            </a:r>
            <a:endParaRPr lang="en-GB" altLang="ja-JP" sz="2000" dirty="0"/>
          </a:p>
          <a:p>
            <a:endParaRPr lang="en-US" altLang="ja-JP" sz="2000" dirty="0"/>
          </a:p>
          <a:p>
            <a:r>
              <a:rPr lang="ja-JP" altLang="en-US" sz="2000" dirty="0"/>
              <a:t>「おすすめの映画ジャンルは</a:t>
            </a:r>
            <a:r>
              <a:rPr lang="en-US" altLang="ja-JP" sz="2000" dirty="0"/>
              <a:t>【</a:t>
            </a:r>
            <a:r>
              <a:rPr lang="ja-JP" altLang="en-US" sz="2000" dirty="0"/>
              <a:t>ランダムに選択される要素</a:t>
            </a:r>
            <a:r>
              <a:rPr lang="en-US" altLang="ja-JP" sz="2000" dirty="0"/>
              <a:t>】</a:t>
            </a:r>
            <a:r>
              <a:rPr lang="ja-JP" altLang="en-US" sz="2000" dirty="0"/>
              <a:t>です！」</a:t>
            </a:r>
          </a:p>
          <a:p>
            <a:r>
              <a:rPr lang="ja-JP" altLang="en-US" sz="2000" dirty="0"/>
              <a:t>と表示されるプログラムを作成してください。</a:t>
            </a:r>
          </a:p>
        </p:txBody>
      </p:sp>
      <p:pic>
        <p:nvPicPr>
          <p:cNvPr id="4" name="Picture 3">
            <a:extLst>
              <a:ext uri="{FF2B5EF4-FFF2-40B4-BE49-F238E27FC236}">
                <a16:creationId xmlns:a16="http://schemas.microsoft.com/office/drawing/2014/main" id="{020FAC49-2170-AA26-E642-696F9781334B}"/>
              </a:ext>
            </a:extLst>
          </p:cNvPr>
          <p:cNvPicPr>
            <a:picLocks noChangeAspect="1"/>
          </p:cNvPicPr>
          <p:nvPr/>
        </p:nvPicPr>
        <p:blipFill>
          <a:blip r:embed="rId2"/>
          <a:stretch>
            <a:fillRect/>
          </a:stretch>
        </p:blipFill>
        <p:spPr>
          <a:xfrm>
            <a:off x="375557" y="2571750"/>
            <a:ext cx="8303078" cy="2555891"/>
          </a:xfrm>
          <a:prstGeom prst="rect">
            <a:avLst/>
          </a:prstGeom>
        </p:spPr>
      </p:pic>
    </p:spTree>
    <p:extLst>
      <p:ext uri="{BB962C8B-B14F-4D97-AF65-F5344CB8AC3E}">
        <p14:creationId xmlns:p14="http://schemas.microsoft.com/office/powerpoint/2010/main" val="8868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A62A6-3F6F-34CB-9EE8-551A4C98919B}"/>
              </a:ext>
            </a:extLst>
          </p:cNvPr>
          <p:cNvPicPr>
            <a:picLocks noChangeAspect="1"/>
          </p:cNvPicPr>
          <p:nvPr/>
        </p:nvPicPr>
        <p:blipFill>
          <a:blip r:embed="rId2"/>
          <a:stretch>
            <a:fillRect/>
          </a:stretch>
        </p:blipFill>
        <p:spPr>
          <a:xfrm>
            <a:off x="313761" y="2319165"/>
            <a:ext cx="8059275" cy="2448267"/>
          </a:xfrm>
          <a:prstGeom prst="rect">
            <a:avLst/>
          </a:prstGeom>
        </p:spPr>
      </p:pic>
      <p:sp>
        <p:nvSpPr>
          <p:cNvPr id="4" name="TextBox 3">
            <a:extLst>
              <a:ext uri="{FF2B5EF4-FFF2-40B4-BE49-F238E27FC236}">
                <a16:creationId xmlns:a16="http://schemas.microsoft.com/office/drawing/2014/main" id="{C52E93A4-5F74-AB6C-0689-E9B29674FEBF}"/>
              </a:ext>
            </a:extLst>
          </p:cNvPr>
          <p:cNvSpPr txBox="1"/>
          <p:nvPr/>
        </p:nvSpPr>
        <p:spPr>
          <a:xfrm>
            <a:off x="81643" y="252553"/>
            <a:ext cx="8874578" cy="1815882"/>
          </a:xfrm>
          <a:prstGeom prst="rect">
            <a:avLst/>
          </a:prstGeom>
          <a:noFill/>
          <a:ln w="28575">
            <a:solidFill>
              <a:schemeClr val="tx1"/>
            </a:solidFill>
          </a:ln>
        </p:spPr>
        <p:txBody>
          <a:bodyPr wrap="square" rtlCol="0">
            <a:spAutoFit/>
          </a:bodyPr>
          <a:lstStyle/>
          <a:p>
            <a:r>
              <a:rPr lang="en-US" altLang="ja-JP" sz="2800" dirty="0"/>
              <a:t>(4)</a:t>
            </a:r>
            <a:r>
              <a:rPr lang="ja-JP" altLang="en-US" sz="2800" dirty="0"/>
              <a:t>引数も戻り値も使う関数</a:t>
            </a:r>
          </a:p>
          <a:p>
            <a:r>
              <a:rPr lang="ja-JP" altLang="en-US" sz="2800" dirty="0"/>
              <a:t>関数名：</a:t>
            </a:r>
            <a:r>
              <a:rPr lang="en-US" altLang="ja-JP" sz="2800" dirty="0" err="1"/>
              <a:t>kakezan</a:t>
            </a:r>
            <a:r>
              <a:rPr lang="en-US" altLang="ja-JP" sz="2800" dirty="0"/>
              <a:t>(a, b)</a:t>
            </a:r>
          </a:p>
          <a:p>
            <a:r>
              <a:rPr lang="ja-JP" altLang="en-US" sz="2800" dirty="0"/>
              <a:t>上の関数を使って、４</a:t>
            </a:r>
            <a:r>
              <a:rPr lang="en-US" altLang="ja-JP" sz="2800" dirty="0"/>
              <a:t>×</a:t>
            </a:r>
            <a:r>
              <a:rPr lang="ja-JP" altLang="en-US" sz="2800" dirty="0"/>
              <a:t>６を計算させるプログラムを作成してください。</a:t>
            </a:r>
          </a:p>
        </p:txBody>
      </p:sp>
    </p:spTree>
    <p:extLst>
      <p:ext uri="{BB962C8B-B14F-4D97-AF65-F5344CB8AC3E}">
        <p14:creationId xmlns:p14="http://schemas.microsoft.com/office/powerpoint/2010/main" val="3225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5701-2148-4F96-72EC-E5746D319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682BA-1649-1B9E-DF2A-B000AC37B201}"/>
              </a:ext>
            </a:extLst>
          </p:cNvPr>
          <p:cNvSpPr>
            <a:spLocks noGrp="1"/>
          </p:cNvSpPr>
          <p:nvPr>
            <p:ph type="title"/>
          </p:nvPr>
        </p:nvSpPr>
        <p:spPr/>
        <p:txBody>
          <a:bodyPr/>
          <a:lstStyle/>
          <a:p>
            <a:r>
              <a:rPr lang="ja-JP" altLang="en-US" dirty="0"/>
              <a:t>発展問題</a:t>
            </a:r>
            <a:endParaRPr lang="en-GB" dirty="0"/>
          </a:p>
        </p:txBody>
      </p:sp>
    </p:spTree>
    <p:extLst>
      <p:ext uri="{BB962C8B-B14F-4D97-AF65-F5344CB8AC3E}">
        <p14:creationId xmlns:p14="http://schemas.microsoft.com/office/powerpoint/2010/main" val="373144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2470D-0C68-6438-3A15-0977F1E23741}"/>
              </a:ext>
            </a:extLst>
          </p:cNvPr>
          <p:cNvPicPr>
            <a:picLocks noChangeAspect="1"/>
          </p:cNvPicPr>
          <p:nvPr/>
        </p:nvPicPr>
        <p:blipFill>
          <a:blip r:embed="rId2"/>
          <a:stretch>
            <a:fillRect/>
          </a:stretch>
        </p:blipFill>
        <p:spPr>
          <a:xfrm>
            <a:off x="-1" y="2288972"/>
            <a:ext cx="9144000" cy="2072992"/>
          </a:xfrm>
          <a:prstGeom prst="rect">
            <a:avLst/>
          </a:prstGeom>
        </p:spPr>
      </p:pic>
      <p:sp>
        <p:nvSpPr>
          <p:cNvPr id="4" name="TextBox 3">
            <a:extLst>
              <a:ext uri="{FF2B5EF4-FFF2-40B4-BE49-F238E27FC236}">
                <a16:creationId xmlns:a16="http://schemas.microsoft.com/office/drawing/2014/main" id="{4A7557FC-EBC1-DC4B-BB80-9A708F8F739B}"/>
              </a:ext>
            </a:extLst>
          </p:cNvPr>
          <p:cNvSpPr txBox="1"/>
          <p:nvPr/>
        </p:nvSpPr>
        <p:spPr>
          <a:xfrm>
            <a:off x="183696" y="285750"/>
            <a:ext cx="8776607" cy="1384995"/>
          </a:xfrm>
          <a:prstGeom prst="rect">
            <a:avLst/>
          </a:prstGeom>
          <a:noFill/>
          <a:ln w="28575">
            <a:solidFill>
              <a:schemeClr val="tx1"/>
            </a:solidFill>
          </a:ln>
        </p:spPr>
        <p:txBody>
          <a:bodyPr wrap="square" rtlCol="0">
            <a:spAutoFit/>
          </a:bodyPr>
          <a:lstStyle/>
          <a:p>
            <a:r>
              <a:rPr lang="en-US" altLang="ja-JP" sz="2800" dirty="0"/>
              <a:t>(1)</a:t>
            </a:r>
            <a:r>
              <a:rPr lang="ja-JP" altLang="en-US" sz="2800" dirty="0"/>
              <a:t>４の２乗を返す関数</a:t>
            </a:r>
          </a:p>
          <a:p>
            <a:r>
              <a:rPr lang="ja-JP" altLang="en-US" sz="2800" dirty="0"/>
              <a:t>関数名を</a:t>
            </a:r>
            <a:r>
              <a:rPr lang="en-US" altLang="ja-JP" sz="2800" dirty="0"/>
              <a:t>square(x)</a:t>
            </a:r>
            <a:r>
              <a:rPr lang="ja-JP" altLang="en-US" sz="2800" dirty="0"/>
              <a:t>とする。</a:t>
            </a:r>
          </a:p>
          <a:p>
            <a:r>
              <a:rPr lang="ja-JP" altLang="en-US" sz="2800" dirty="0"/>
              <a:t>ヒント 戻り値の設定：</a:t>
            </a:r>
            <a:r>
              <a:rPr lang="en-US" altLang="ja-JP" sz="2800" dirty="0"/>
              <a:t>return x*x</a:t>
            </a:r>
          </a:p>
        </p:txBody>
      </p:sp>
    </p:spTree>
    <p:extLst>
      <p:ext uri="{BB962C8B-B14F-4D97-AF65-F5344CB8AC3E}">
        <p14:creationId xmlns:p14="http://schemas.microsoft.com/office/powerpoint/2010/main" val="33473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1488529" y="94837"/>
            <a:ext cx="701312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3200" dirty="0"/>
              <a:t>～第２章プログラミングの流れ～</a:t>
            </a:r>
            <a:endParaRPr sz="3200" dirty="0"/>
          </a:p>
        </p:txBody>
      </p:sp>
      <p:sp>
        <p:nvSpPr>
          <p:cNvPr id="117" name="Google Shape;117;p27"/>
          <p:cNvSpPr txBox="1">
            <a:spLocks noGrp="1"/>
          </p:cNvSpPr>
          <p:nvPr>
            <p:ph type="body" idx="1"/>
          </p:nvPr>
        </p:nvSpPr>
        <p:spPr>
          <a:xfrm>
            <a:off x="187778" y="993228"/>
            <a:ext cx="8768443" cy="3969298"/>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2400" dirty="0"/>
              <a:t>1回目：</a:t>
            </a:r>
            <a:r>
              <a:rPr lang="ja-JP" altLang="en-US" sz="2400" dirty="0"/>
              <a:t>アルゴリズムとは</a:t>
            </a:r>
            <a:endParaRPr lang="en-GB" altLang="ja-JP" sz="2400" dirty="0"/>
          </a:p>
          <a:p>
            <a:pPr marL="0" lvl="0" indent="0" algn="l" rtl="0">
              <a:spcBef>
                <a:spcPts val="0"/>
              </a:spcBef>
              <a:spcAft>
                <a:spcPts val="0"/>
              </a:spcAft>
              <a:buNone/>
            </a:pPr>
            <a:r>
              <a:rPr lang="en-GB" sz="2400" dirty="0"/>
              <a:t>2</a:t>
            </a:r>
            <a:r>
              <a:rPr lang="ja-JP" altLang="en-US" sz="2400" dirty="0"/>
              <a:t>回目：フローチャートとアクティビティ図</a:t>
            </a:r>
            <a:endParaRPr lang="en-GB" altLang="ja-JP" sz="2400" dirty="0"/>
          </a:p>
          <a:p>
            <a:pPr marL="0" lvl="0" indent="0" algn="l" rtl="0">
              <a:spcBef>
                <a:spcPts val="0"/>
              </a:spcBef>
              <a:spcAft>
                <a:spcPts val="0"/>
              </a:spcAft>
              <a:buNone/>
            </a:pPr>
            <a:r>
              <a:rPr lang="en-GB" sz="2400" dirty="0">
                <a:solidFill>
                  <a:schemeClr val="bg2"/>
                </a:solidFill>
              </a:rPr>
              <a:t>3</a:t>
            </a:r>
            <a:r>
              <a:rPr lang="ja-JP" altLang="en-US" sz="2400" dirty="0">
                <a:solidFill>
                  <a:schemeClr val="bg2"/>
                </a:solidFill>
              </a:rPr>
              <a:t>回目：プログラミング言語とは、</a:t>
            </a:r>
            <a:r>
              <a:rPr lang="en-US" altLang="ja-JP" sz="2400" dirty="0">
                <a:solidFill>
                  <a:schemeClr val="bg2"/>
                </a:solidFill>
              </a:rPr>
              <a:t>Python</a:t>
            </a:r>
            <a:r>
              <a:rPr lang="ja-JP" altLang="en-US" sz="2400" dirty="0">
                <a:solidFill>
                  <a:schemeClr val="bg2"/>
                </a:solidFill>
              </a:rPr>
              <a:t>の基本</a:t>
            </a:r>
            <a:endParaRPr sz="2400" dirty="0">
              <a:solidFill>
                <a:schemeClr val="bg2"/>
              </a:solidFill>
            </a:endParaRPr>
          </a:p>
          <a:p>
            <a:pPr marL="0" lvl="0" indent="0" algn="l" rtl="0">
              <a:spcBef>
                <a:spcPts val="1200"/>
              </a:spcBef>
              <a:spcAft>
                <a:spcPts val="0"/>
              </a:spcAft>
              <a:buNone/>
            </a:pPr>
            <a:r>
              <a:rPr lang="en-GB" altLang="ja" sz="2400" dirty="0"/>
              <a:t>4</a:t>
            </a:r>
            <a:r>
              <a:rPr lang="ja" sz="2400" dirty="0"/>
              <a:t>回目</a:t>
            </a:r>
            <a:r>
              <a:rPr lang="ja-JP" altLang="en-US" sz="2400" dirty="0"/>
              <a:t>：</a:t>
            </a:r>
            <a:r>
              <a:rPr lang="ja" sz="2400" dirty="0"/>
              <a:t>条件分岐式と繰り返し命令のプログラムを使いこなす</a:t>
            </a:r>
            <a:endParaRPr sz="2400" dirty="0"/>
          </a:p>
          <a:p>
            <a:pPr marL="0" lvl="0" indent="0" algn="l" rtl="0">
              <a:spcBef>
                <a:spcPts val="1200"/>
              </a:spcBef>
              <a:spcAft>
                <a:spcPts val="0"/>
              </a:spcAft>
              <a:buNone/>
            </a:pPr>
            <a:r>
              <a:rPr lang="en-GB" altLang="ja" sz="2400" dirty="0"/>
              <a:t>5</a:t>
            </a:r>
            <a:r>
              <a:rPr lang="ja" sz="2400" dirty="0"/>
              <a:t>回目：</a:t>
            </a:r>
            <a:r>
              <a:rPr lang="ja-JP" altLang="en-US" sz="2400" dirty="0"/>
              <a:t>配列と</a:t>
            </a:r>
            <a:r>
              <a:rPr lang="en-GB" altLang="ja-JP" sz="2400" dirty="0"/>
              <a:t>Random</a:t>
            </a:r>
            <a:r>
              <a:rPr lang="ja-JP" altLang="en-US" sz="2400" dirty="0"/>
              <a:t>関数とは</a:t>
            </a:r>
            <a:endParaRPr sz="2400" dirty="0"/>
          </a:p>
          <a:p>
            <a:pPr marL="0" lvl="0" indent="0" algn="l" rtl="0">
              <a:spcBef>
                <a:spcPts val="1200"/>
              </a:spcBef>
              <a:spcAft>
                <a:spcPts val="0"/>
              </a:spcAft>
              <a:buNone/>
            </a:pPr>
            <a:r>
              <a:rPr lang="en-GB" altLang="ja" sz="2400" dirty="0">
                <a:highlight>
                  <a:srgbClr val="FF00FF"/>
                </a:highlight>
              </a:rPr>
              <a:t>6</a:t>
            </a:r>
            <a:r>
              <a:rPr lang="ja" sz="2400" dirty="0">
                <a:highlight>
                  <a:srgbClr val="FF00FF"/>
                </a:highlight>
              </a:rPr>
              <a:t>回目：</a:t>
            </a:r>
            <a:r>
              <a:rPr lang="ja-JP" altLang="en-US" sz="2400" dirty="0">
                <a:highlight>
                  <a:srgbClr val="FF00FF"/>
                </a:highlight>
              </a:rPr>
              <a:t>関数を作る</a:t>
            </a:r>
            <a:endParaRPr sz="2400" dirty="0">
              <a:highlight>
                <a:srgbClr val="FF00FF"/>
              </a:highlight>
            </a:endParaRPr>
          </a:p>
          <a:p>
            <a:pPr marL="0" lvl="0" indent="0" algn="l" rtl="0">
              <a:spcBef>
                <a:spcPts val="1200"/>
              </a:spcBef>
              <a:spcAft>
                <a:spcPts val="0"/>
              </a:spcAft>
              <a:buNone/>
            </a:pPr>
            <a:r>
              <a:rPr lang="en-GB" altLang="ja" sz="2400" dirty="0"/>
              <a:t>7</a:t>
            </a:r>
            <a:r>
              <a:rPr lang="ja" sz="2400" dirty="0"/>
              <a:t>回目：まとめプリントに取り組む</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4AF33-2EAE-7969-E358-1BD8B7784DE1}"/>
              </a:ext>
            </a:extLst>
          </p:cNvPr>
          <p:cNvPicPr>
            <a:picLocks noChangeAspect="1"/>
          </p:cNvPicPr>
          <p:nvPr/>
        </p:nvPicPr>
        <p:blipFill>
          <a:blip r:embed="rId2"/>
          <a:stretch>
            <a:fillRect/>
          </a:stretch>
        </p:blipFill>
        <p:spPr>
          <a:xfrm>
            <a:off x="0" y="2253784"/>
            <a:ext cx="9144000" cy="2121122"/>
          </a:xfrm>
          <a:prstGeom prst="rect">
            <a:avLst/>
          </a:prstGeom>
        </p:spPr>
      </p:pic>
      <p:sp>
        <p:nvSpPr>
          <p:cNvPr id="4" name="TextBox 3">
            <a:extLst>
              <a:ext uri="{FF2B5EF4-FFF2-40B4-BE49-F238E27FC236}">
                <a16:creationId xmlns:a16="http://schemas.microsoft.com/office/drawing/2014/main" id="{04923E56-AE3A-122C-7CF2-0A27AE22684A}"/>
              </a:ext>
            </a:extLst>
          </p:cNvPr>
          <p:cNvSpPr txBox="1"/>
          <p:nvPr/>
        </p:nvSpPr>
        <p:spPr>
          <a:xfrm>
            <a:off x="130630" y="383722"/>
            <a:ext cx="8768442" cy="1077218"/>
          </a:xfrm>
          <a:prstGeom prst="rect">
            <a:avLst/>
          </a:prstGeom>
          <a:noFill/>
          <a:ln w="28575">
            <a:solidFill>
              <a:schemeClr val="tx1"/>
            </a:solidFill>
          </a:ln>
        </p:spPr>
        <p:txBody>
          <a:bodyPr wrap="square" rtlCol="0">
            <a:spAutoFit/>
          </a:bodyPr>
          <a:lstStyle/>
          <a:p>
            <a:r>
              <a:rPr lang="en-US" altLang="ja-JP" sz="3200" dirty="0"/>
              <a:t>(2) </a:t>
            </a:r>
            <a:r>
              <a:rPr lang="ja-JP" altLang="en-US" sz="3200" dirty="0"/>
              <a:t>２つの値、</a:t>
            </a:r>
            <a:r>
              <a:rPr lang="en-US" altLang="ja-JP" sz="3200" dirty="0"/>
              <a:t>10</a:t>
            </a:r>
            <a:r>
              <a:rPr lang="ja-JP" altLang="en-US" sz="3200" dirty="0"/>
              <a:t>と</a:t>
            </a:r>
            <a:r>
              <a:rPr lang="en-US" altLang="ja-JP" sz="3200" dirty="0"/>
              <a:t>20</a:t>
            </a:r>
            <a:r>
              <a:rPr lang="ja-JP" altLang="en-US" sz="3200" dirty="0"/>
              <a:t>の平均を返す関数</a:t>
            </a:r>
          </a:p>
          <a:p>
            <a:r>
              <a:rPr lang="ja-JP" altLang="en-US" sz="3200" dirty="0"/>
              <a:t>関数名と引数を、</a:t>
            </a:r>
            <a:r>
              <a:rPr lang="en-US" altLang="ja-JP" sz="3200" dirty="0"/>
              <a:t>average(x, y)</a:t>
            </a:r>
            <a:r>
              <a:rPr lang="ja-JP" altLang="en-US" sz="3200" dirty="0"/>
              <a:t>と設定する。</a:t>
            </a:r>
          </a:p>
        </p:txBody>
      </p:sp>
    </p:spTree>
    <p:extLst>
      <p:ext uri="{BB962C8B-B14F-4D97-AF65-F5344CB8AC3E}">
        <p14:creationId xmlns:p14="http://schemas.microsoft.com/office/powerpoint/2010/main" val="9774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EA789-500B-30FC-1CDC-AC563D41D852}"/>
              </a:ext>
            </a:extLst>
          </p:cNvPr>
          <p:cNvPicPr>
            <a:picLocks noChangeAspect="1"/>
          </p:cNvPicPr>
          <p:nvPr/>
        </p:nvPicPr>
        <p:blipFill>
          <a:blip r:embed="rId2"/>
          <a:stretch>
            <a:fillRect/>
          </a:stretch>
        </p:blipFill>
        <p:spPr>
          <a:xfrm>
            <a:off x="0" y="2644573"/>
            <a:ext cx="9144000" cy="2219158"/>
          </a:xfrm>
          <a:prstGeom prst="rect">
            <a:avLst/>
          </a:prstGeom>
        </p:spPr>
      </p:pic>
      <p:sp>
        <p:nvSpPr>
          <p:cNvPr id="4" name="TextBox 3">
            <a:extLst>
              <a:ext uri="{FF2B5EF4-FFF2-40B4-BE49-F238E27FC236}">
                <a16:creationId xmlns:a16="http://schemas.microsoft.com/office/drawing/2014/main" id="{259360D8-07D2-4941-5F77-C8DEAECF9D5C}"/>
              </a:ext>
            </a:extLst>
          </p:cNvPr>
          <p:cNvSpPr txBox="1"/>
          <p:nvPr/>
        </p:nvSpPr>
        <p:spPr>
          <a:xfrm>
            <a:off x="106136" y="179835"/>
            <a:ext cx="8874578" cy="2246769"/>
          </a:xfrm>
          <a:prstGeom prst="rect">
            <a:avLst/>
          </a:prstGeom>
          <a:noFill/>
          <a:ln w="28575">
            <a:solidFill>
              <a:schemeClr val="tx1"/>
            </a:solidFill>
          </a:ln>
        </p:spPr>
        <p:txBody>
          <a:bodyPr wrap="square" rtlCol="0">
            <a:spAutoFit/>
          </a:bodyPr>
          <a:lstStyle/>
          <a:p>
            <a:r>
              <a:rPr lang="en-US" altLang="ja-JP" sz="2000" dirty="0"/>
              <a:t>(3)</a:t>
            </a:r>
            <a:r>
              <a:rPr lang="ja-JP" altLang="en-US" sz="2000" dirty="0"/>
              <a:t>消費税</a:t>
            </a:r>
            <a:r>
              <a:rPr lang="en-US" altLang="ja-JP" sz="2000" dirty="0"/>
              <a:t>(10%)</a:t>
            </a:r>
            <a:r>
              <a:rPr lang="ja-JP" altLang="en-US" sz="2000" dirty="0"/>
              <a:t>とし、</a:t>
            </a:r>
            <a:r>
              <a:rPr lang="en-US" altLang="ja-JP" sz="2000" dirty="0"/>
              <a:t>120</a:t>
            </a:r>
            <a:r>
              <a:rPr lang="ja-JP" altLang="en-US" sz="2000" dirty="0"/>
              <a:t>円の商品を購入するときの値段を計算してくれるプログラムを作成する。</a:t>
            </a:r>
            <a:endParaRPr lang="en-GB" altLang="ja-JP" sz="2000" dirty="0"/>
          </a:p>
          <a:p>
            <a:endParaRPr lang="ja-JP" altLang="en-US" sz="2000" dirty="0"/>
          </a:p>
          <a:p>
            <a:r>
              <a:rPr lang="ja-JP" altLang="en-US" sz="2000" dirty="0"/>
              <a:t>ヒント：最初のプログラムは以下。</a:t>
            </a:r>
          </a:p>
          <a:p>
            <a:r>
              <a:rPr lang="ja-JP" altLang="en-US" sz="2000" dirty="0"/>
              <a:t>　　　　</a:t>
            </a:r>
            <a:r>
              <a:rPr lang="en-US" altLang="ja-JP" sz="2000" dirty="0"/>
              <a:t>def </a:t>
            </a:r>
            <a:r>
              <a:rPr lang="en-US" altLang="ja-JP" sz="2000" dirty="0" err="1"/>
              <a:t>Taxprice</a:t>
            </a:r>
            <a:r>
              <a:rPr lang="en-US" altLang="ja-JP" sz="2000" dirty="0"/>
              <a:t>(price):</a:t>
            </a:r>
          </a:p>
          <a:p>
            <a:r>
              <a:rPr lang="ja-JP" altLang="en-US" sz="2000" dirty="0"/>
              <a:t>　　　　　</a:t>
            </a:r>
            <a:r>
              <a:rPr lang="en-US" altLang="ja-JP" sz="2000" dirty="0" err="1"/>
              <a:t>ans</a:t>
            </a:r>
            <a:r>
              <a:rPr lang="en-US" altLang="ja-JP" sz="2000" dirty="0"/>
              <a:t>=price*1.1</a:t>
            </a:r>
          </a:p>
          <a:p>
            <a:r>
              <a:rPr lang="ja-JP" altLang="en-US" sz="2000" dirty="0"/>
              <a:t>　　　　　</a:t>
            </a:r>
            <a:r>
              <a:rPr lang="en-US" altLang="ja-JP" sz="2000" dirty="0"/>
              <a:t>return </a:t>
            </a:r>
            <a:r>
              <a:rPr lang="en-US" altLang="ja-JP" sz="2000" dirty="0" err="1"/>
              <a:t>ans</a:t>
            </a:r>
            <a:endParaRPr lang="en-US" altLang="ja-JP" sz="2000" dirty="0"/>
          </a:p>
        </p:txBody>
      </p:sp>
    </p:spTree>
    <p:extLst>
      <p:ext uri="{BB962C8B-B14F-4D97-AF65-F5344CB8AC3E}">
        <p14:creationId xmlns:p14="http://schemas.microsoft.com/office/powerpoint/2010/main" val="12247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BB8CD-A382-85F7-4558-1DA40B1E079D}"/>
              </a:ext>
            </a:extLst>
          </p:cNvPr>
          <p:cNvPicPr>
            <a:picLocks noChangeAspect="1"/>
          </p:cNvPicPr>
          <p:nvPr/>
        </p:nvPicPr>
        <p:blipFill>
          <a:blip r:embed="rId2"/>
          <a:stretch>
            <a:fillRect/>
          </a:stretch>
        </p:blipFill>
        <p:spPr>
          <a:xfrm>
            <a:off x="0" y="1812726"/>
            <a:ext cx="9144000" cy="3330774"/>
          </a:xfrm>
          <a:prstGeom prst="rect">
            <a:avLst/>
          </a:prstGeom>
        </p:spPr>
      </p:pic>
      <p:sp>
        <p:nvSpPr>
          <p:cNvPr id="6" name="TextBox 5">
            <a:extLst>
              <a:ext uri="{FF2B5EF4-FFF2-40B4-BE49-F238E27FC236}">
                <a16:creationId xmlns:a16="http://schemas.microsoft.com/office/drawing/2014/main" id="{B12A38A7-7384-EFDA-0E5F-D89708C11E36}"/>
              </a:ext>
            </a:extLst>
          </p:cNvPr>
          <p:cNvSpPr txBox="1"/>
          <p:nvPr/>
        </p:nvSpPr>
        <p:spPr>
          <a:xfrm>
            <a:off x="175532" y="130628"/>
            <a:ext cx="8792936" cy="1569660"/>
          </a:xfrm>
          <a:prstGeom prst="rect">
            <a:avLst/>
          </a:prstGeom>
          <a:noFill/>
          <a:ln w="28575">
            <a:solidFill>
              <a:schemeClr val="tx1"/>
            </a:solidFill>
          </a:ln>
        </p:spPr>
        <p:txBody>
          <a:bodyPr wrap="square" rtlCol="0">
            <a:spAutoFit/>
          </a:bodyPr>
          <a:lstStyle/>
          <a:p>
            <a:r>
              <a:rPr lang="en-US" altLang="ja-JP" sz="1600" dirty="0"/>
              <a:t>(4) </a:t>
            </a:r>
            <a:r>
              <a:rPr lang="ja-JP" altLang="en-US" sz="1600" dirty="0"/>
              <a:t>関数名：　</a:t>
            </a:r>
            <a:r>
              <a:rPr lang="en-US" altLang="ja-JP" sz="1600" dirty="0" err="1"/>
              <a:t>discount_price</a:t>
            </a:r>
            <a:r>
              <a:rPr lang="en-US" altLang="ja-JP" sz="1600" dirty="0"/>
              <a:t>(price, discount)</a:t>
            </a:r>
          </a:p>
          <a:p>
            <a:r>
              <a:rPr lang="ja-JP" altLang="en-US" sz="1600" dirty="0"/>
              <a:t>割引された後の値段を表示させるプログラムを関数を利用して作成してください。</a:t>
            </a:r>
          </a:p>
          <a:p>
            <a:r>
              <a:rPr lang="ja-JP" altLang="en-US" sz="1600" dirty="0"/>
              <a:t>戻り値は次の３つを設定すること： </a:t>
            </a:r>
            <a:r>
              <a:rPr lang="en-US" altLang="ja-JP" sz="1600" dirty="0"/>
              <a:t>(1000,0.1) #0.1</a:t>
            </a:r>
            <a:r>
              <a:rPr lang="ja-JP" altLang="en-US" sz="1600" dirty="0"/>
              <a:t>は</a:t>
            </a:r>
            <a:r>
              <a:rPr lang="en-US" altLang="ja-JP" sz="1600" dirty="0"/>
              <a:t>10%</a:t>
            </a:r>
            <a:r>
              <a:rPr lang="ja-JP" altLang="en-US" sz="1600" dirty="0"/>
              <a:t>引き </a:t>
            </a:r>
            <a:r>
              <a:rPr lang="en-US" altLang="ja-JP" sz="1600" dirty="0"/>
              <a:t>(500,0.2) #0.2</a:t>
            </a:r>
            <a:r>
              <a:rPr lang="ja-JP" altLang="en-US" sz="1600" dirty="0"/>
              <a:t>は</a:t>
            </a:r>
            <a:r>
              <a:rPr lang="en-US" altLang="ja-JP" sz="1600" dirty="0"/>
              <a:t>20%</a:t>
            </a:r>
            <a:r>
              <a:rPr lang="ja-JP" altLang="en-US" sz="1600" dirty="0"/>
              <a:t>引き </a:t>
            </a:r>
            <a:r>
              <a:rPr lang="en-US" altLang="ja-JP" sz="1600" dirty="0"/>
              <a:t>(120,0.5) #0.5</a:t>
            </a:r>
            <a:r>
              <a:rPr lang="ja-JP" altLang="en-US" sz="1600" dirty="0"/>
              <a:t>は</a:t>
            </a:r>
            <a:r>
              <a:rPr lang="en-US" altLang="ja-JP" sz="1600" dirty="0"/>
              <a:t>50</a:t>
            </a:r>
            <a:r>
              <a:rPr lang="ja-JP" altLang="en-US" sz="1600" dirty="0"/>
              <a:t>％引き</a:t>
            </a:r>
          </a:p>
          <a:p>
            <a:r>
              <a:rPr lang="ja-JP" altLang="en-US" sz="1600" dirty="0"/>
              <a:t>ヒント①： </a:t>
            </a:r>
            <a:r>
              <a:rPr lang="en-US" altLang="ja-JP" sz="1600" dirty="0"/>
              <a:t>return price * (1 - discount)</a:t>
            </a:r>
          </a:p>
          <a:p>
            <a:r>
              <a:rPr lang="ja-JP" altLang="en-US" sz="1600" dirty="0"/>
              <a:t>ヒント②：</a:t>
            </a:r>
            <a:r>
              <a:rPr lang="en-US" altLang="ja-JP" sz="1600" dirty="0"/>
              <a:t>print(</a:t>
            </a:r>
            <a:r>
              <a:rPr lang="en-US" altLang="ja-JP" sz="1600" dirty="0" err="1"/>
              <a:t>discount_price</a:t>
            </a:r>
            <a:r>
              <a:rPr lang="en-US" altLang="ja-JP" sz="1600" dirty="0"/>
              <a:t>(1000, 0.1), "</a:t>
            </a:r>
            <a:r>
              <a:rPr lang="ja-JP" altLang="en-US" sz="1600" dirty="0"/>
              <a:t>円</a:t>
            </a:r>
            <a:r>
              <a:rPr lang="en-US" altLang="ja-JP" sz="1600" dirty="0"/>
              <a:t>") # 10% </a:t>
            </a:r>
            <a:r>
              <a:rPr lang="ja-JP" altLang="en-US" sz="1600" dirty="0"/>
              <a:t>引き → </a:t>
            </a:r>
            <a:r>
              <a:rPr lang="en-US" altLang="ja-JP" sz="1600" dirty="0"/>
              <a:t>900 </a:t>
            </a:r>
            <a:r>
              <a:rPr lang="ja-JP" altLang="en-US" sz="1600" dirty="0"/>
              <a:t>円</a:t>
            </a:r>
          </a:p>
        </p:txBody>
      </p:sp>
    </p:spTree>
    <p:extLst>
      <p:ext uri="{BB962C8B-B14F-4D97-AF65-F5344CB8AC3E}">
        <p14:creationId xmlns:p14="http://schemas.microsoft.com/office/powerpoint/2010/main" val="19591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53C0A0F-C820-3686-2556-8C64028F09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venir Next LT Pro"/>
            </a:endParaRPr>
          </a:p>
        </p:txBody>
      </p:sp>
      <p:sp>
        <p:nvSpPr>
          <p:cNvPr id="9" name="Freeform: Shape 8">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4726"/>
            <a:ext cx="7170358" cy="4968774"/>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Avenir Next LT Pro"/>
            </a:endParaRPr>
          </a:p>
        </p:txBody>
      </p:sp>
      <p:sp useBgFill="1">
        <p:nvSpPr>
          <p:cNvPr id="11"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venir Next LT Pro"/>
            </a:endParaRPr>
          </a:p>
        </p:txBody>
      </p:sp>
      <p:sp>
        <p:nvSpPr>
          <p:cNvPr id="13" name="Rectangle 12">
            <a:extLst>
              <a:ext uri="{FF2B5EF4-FFF2-40B4-BE49-F238E27FC236}">
                <a16:creationId xmlns:a16="http://schemas.microsoft.com/office/drawing/2014/main" id="{FA2DA640-E01B-4200-B995-866C7BC69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venir Next LT Pro"/>
            </a:endParaRPr>
          </a:p>
        </p:txBody>
      </p:sp>
      <p:sp>
        <p:nvSpPr>
          <p:cNvPr id="15" name="Freeform: Shape 14">
            <a:extLst>
              <a:ext uri="{FF2B5EF4-FFF2-40B4-BE49-F238E27FC236}">
                <a16:creationId xmlns:a16="http://schemas.microsoft.com/office/drawing/2014/main" id="{0D7CC489-144E-4C80-BA9D-16BC57F4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9452" y="0"/>
            <a:ext cx="5994548" cy="5143500"/>
          </a:xfrm>
          <a:custGeom>
            <a:avLst/>
            <a:gdLst>
              <a:gd name="connsiteX0" fmla="*/ 1497781 w 7992731"/>
              <a:gd name="connsiteY0" fmla="*/ 0 h 6858000"/>
              <a:gd name="connsiteX1" fmla="*/ 2402429 w 7992731"/>
              <a:gd name="connsiteY1" fmla="*/ 0 h 6858000"/>
              <a:gd name="connsiteX2" fmla="*/ 5164845 w 7992731"/>
              <a:gd name="connsiteY2" fmla="*/ 0 h 6858000"/>
              <a:gd name="connsiteX3" fmla="*/ 5726654 w 7992731"/>
              <a:gd name="connsiteY3" fmla="*/ 0 h 6858000"/>
              <a:gd name="connsiteX4" fmla="*/ 7992731 w 7992731"/>
              <a:gd name="connsiteY4" fmla="*/ 0 h 6858000"/>
              <a:gd name="connsiteX5" fmla="*/ 7992731 w 7992731"/>
              <a:gd name="connsiteY5" fmla="*/ 6858000 h 6858000"/>
              <a:gd name="connsiteX6" fmla="*/ 5726654 w 7992731"/>
              <a:gd name="connsiteY6" fmla="*/ 6858000 h 6858000"/>
              <a:gd name="connsiteX7" fmla="*/ 2402429 w 7992731"/>
              <a:gd name="connsiteY7" fmla="*/ 6858000 h 6858000"/>
              <a:gd name="connsiteX8" fmla="*/ 311758 w 7992731"/>
              <a:gd name="connsiteY8" fmla="*/ 6858000 h 6858000"/>
              <a:gd name="connsiteX9" fmla="*/ 314131 w 7992731"/>
              <a:gd name="connsiteY9" fmla="*/ 6707670 h 6858000"/>
              <a:gd name="connsiteX10" fmla="*/ 599703 w 7992731"/>
              <a:gd name="connsiteY10" fmla="*/ 5670858 h 6858000"/>
              <a:gd name="connsiteX11" fmla="*/ 1211435 w 7992731"/>
              <a:gd name="connsiteY11" fmla="*/ 4641255 h 6858000"/>
              <a:gd name="connsiteX12" fmla="*/ 1053042 w 7992731"/>
              <a:gd name="connsiteY12" fmla="*/ 3164269 h 6858000"/>
              <a:gd name="connsiteX13" fmla="*/ 607049 w 7992731"/>
              <a:gd name="connsiteY13" fmla="*/ 2589405 h 6858000"/>
              <a:gd name="connsiteX14" fmla="*/ 1054917 w 7992731"/>
              <a:gd name="connsiteY14" fmla="*/ 1068099 h 6858000"/>
              <a:gd name="connsiteX15" fmla="*/ 1502878 w 7992731"/>
              <a:gd name="connsiteY15" fmla="*/ 419995 h 6858000"/>
              <a:gd name="connsiteX16" fmla="*/ 1505906 w 7992731"/>
              <a:gd name="connsiteY16" fmla="*/ 184996 h 6858000"/>
              <a:gd name="connsiteX17" fmla="*/ 14545 w 7992731"/>
              <a:gd name="connsiteY17" fmla="*/ 0 h 6858000"/>
              <a:gd name="connsiteX18" fmla="*/ 879352 w 7992731"/>
              <a:gd name="connsiteY18" fmla="*/ 0 h 6858000"/>
              <a:gd name="connsiteX19" fmla="*/ 892054 w 7992731"/>
              <a:gd name="connsiteY19" fmla="*/ 78052 h 6858000"/>
              <a:gd name="connsiteX20" fmla="*/ 561941 w 7992731"/>
              <a:gd name="connsiteY20" fmla="*/ 535443 h 6858000"/>
              <a:gd name="connsiteX21" fmla="*/ 15320 w 7992731"/>
              <a:gd name="connsiteY21" fmla="*/ 219852 h 6858000"/>
              <a:gd name="connsiteX22" fmla="*/ 4235 w 7992731"/>
              <a:gd name="connsiteY22"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92731" h="6858000">
                <a:moveTo>
                  <a:pt x="1497781" y="0"/>
                </a:moveTo>
                <a:lnTo>
                  <a:pt x="2402429" y="0"/>
                </a:lnTo>
                <a:lnTo>
                  <a:pt x="5164845" y="0"/>
                </a:lnTo>
                <a:lnTo>
                  <a:pt x="5726654" y="0"/>
                </a:lnTo>
                <a:lnTo>
                  <a:pt x="7992731" y="0"/>
                </a:lnTo>
                <a:lnTo>
                  <a:pt x="7992731" y="6858000"/>
                </a:lnTo>
                <a:lnTo>
                  <a:pt x="5726654" y="6858000"/>
                </a:lnTo>
                <a:lnTo>
                  <a:pt x="2402429" y="6858000"/>
                </a:lnTo>
                <a:lnTo>
                  <a:pt x="311758" y="6858000"/>
                </a:lnTo>
                <a:lnTo>
                  <a:pt x="314131" y="6707670"/>
                </a:lnTo>
                <a:cubicBezTo>
                  <a:pt x="335133" y="6366409"/>
                  <a:pt x="433652" y="6019042"/>
                  <a:pt x="599703" y="5670858"/>
                </a:cubicBezTo>
                <a:cubicBezTo>
                  <a:pt x="770258" y="5311556"/>
                  <a:pt x="1010815" y="4986832"/>
                  <a:pt x="1211435" y="4641255"/>
                </a:cubicBezTo>
                <a:cubicBezTo>
                  <a:pt x="1493038" y="4154456"/>
                  <a:pt x="1511836" y="3622744"/>
                  <a:pt x="1053042" y="3164269"/>
                </a:cubicBezTo>
                <a:cubicBezTo>
                  <a:pt x="881978" y="2993264"/>
                  <a:pt x="700423" y="2805523"/>
                  <a:pt x="607049" y="2589405"/>
                </a:cubicBezTo>
                <a:cubicBezTo>
                  <a:pt x="366280" y="2032158"/>
                  <a:pt x="541126" y="1508061"/>
                  <a:pt x="1054917" y="1068099"/>
                </a:cubicBezTo>
                <a:cubicBezTo>
                  <a:pt x="1261028" y="891535"/>
                  <a:pt x="1489689" y="709488"/>
                  <a:pt x="1502878" y="419995"/>
                </a:cubicBezTo>
                <a:cubicBezTo>
                  <a:pt x="1506390" y="341910"/>
                  <a:pt x="1507263" y="263520"/>
                  <a:pt x="1505906" y="184996"/>
                </a:cubicBezTo>
                <a:close/>
                <a:moveTo>
                  <a:pt x="14545" y="0"/>
                </a:moveTo>
                <a:lnTo>
                  <a:pt x="879352" y="0"/>
                </a:lnTo>
                <a:lnTo>
                  <a:pt x="892054" y="78052"/>
                </a:lnTo>
                <a:cubicBezTo>
                  <a:pt x="904493" y="285271"/>
                  <a:pt x="770273" y="479621"/>
                  <a:pt x="561941" y="535443"/>
                </a:cubicBezTo>
                <a:cubicBezTo>
                  <a:pt x="323847" y="599240"/>
                  <a:pt x="79117" y="457945"/>
                  <a:pt x="15320" y="219852"/>
                </a:cubicBezTo>
                <a:cubicBezTo>
                  <a:pt x="-630" y="160329"/>
                  <a:pt x="-3761" y="100391"/>
                  <a:pt x="4235"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Avenir Next LT Pro"/>
            </a:endParaRPr>
          </a:p>
        </p:txBody>
      </p:sp>
      <p:sp>
        <p:nvSpPr>
          <p:cNvPr id="2" name="Title 1">
            <a:extLst>
              <a:ext uri="{FF2B5EF4-FFF2-40B4-BE49-F238E27FC236}">
                <a16:creationId xmlns:a16="http://schemas.microsoft.com/office/drawing/2014/main" id="{BE2B6A1B-ECB1-787B-3687-F9D0750227DB}"/>
              </a:ext>
            </a:extLst>
          </p:cNvPr>
          <p:cNvSpPr>
            <a:spLocks noGrp="1"/>
          </p:cNvSpPr>
          <p:nvPr>
            <p:ph type="title"/>
          </p:nvPr>
        </p:nvSpPr>
        <p:spPr>
          <a:xfrm>
            <a:off x="2114551" y="1102178"/>
            <a:ext cx="6564086" cy="2808515"/>
          </a:xfrm>
        </p:spPr>
        <p:txBody>
          <a:bodyPr spcFirstLastPara="1" vert="horz" wrap="square" lIns="68580" tIns="34290" rIns="68580" bIns="34290" rtlCol="0" anchor="b" anchorCtr="0">
            <a:normAutofit/>
          </a:bodyPr>
          <a:lstStyle/>
          <a:p>
            <a:pPr algn="l">
              <a:lnSpc>
                <a:spcPct val="90000"/>
              </a:lnSpc>
              <a:spcBef>
                <a:spcPct val="0"/>
              </a:spcBef>
            </a:pPr>
            <a:r>
              <a:rPr lang="ja-JP" altLang="en-US" sz="3450" dirty="0">
                <a:latin typeface="+mj-lt"/>
                <a:ea typeface="+mj-ea"/>
                <a:cs typeface="+mj-cs"/>
              </a:rPr>
              <a:t>振り返りシートを書く。</a:t>
            </a:r>
            <a:br>
              <a:rPr lang="en-US" altLang="ja-JP" sz="3450" dirty="0">
                <a:latin typeface="+mj-lt"/>
                <a:ea typeface="+mj-ea"/>
                <a:cs typeface="+mj-cs"/>
              </a:rPr>
            </a:br>
            <a:br>
              <a:rPr lang="en-US" altLang="ja-JP" sz="3450" dirty="0">
                <a:latin typeface="+mj-lt"/>
                <a:ea typeface="+mj-ea"/>
                <a:cs typeface="+mj-cs"/>
              </a:rPr>
            </a:br>
            <a:r>
              <a:rPr lang="ja-JP" altLang="en-US" sz="3450" dirty="0">
                <a:latin typeface="+mj-lt"/>
                <a:ea typeface="+mj-ea"/>
                <a:cs typeface="+mj-cs"/>
              </a:rPr>
              <a:t>・本時で学んだこと</a:t>
            </a:r>
            <a:br>
              <a:rPr lang="en-US" altLang="ja-JP" sz="3450" dirty="0">
                <a:latin typeface="+mj-lt"/>
                <a:ea typeface="+mj-ea"/>
                <a:cs typeface="+mj-cs"/>
              </a:rPr>
            </a:br>
            <a:r>
              <a:rPr lang="ja-JP" altLang="en-US" sz="3450" dirty="0">
                <a:latin typeface="+mj-lt"/>
                <a:ea typeface="+mj-ea"/>
                <a:cs typeface="+mj-cs"/>
              </a:rPr>
              <a:t>・疑問に思ったことをメモする</a:t>
            </a:r>
            <a:br>
              <a:rPr lang="en-GB" altLang="ja-JP" sz="3450" dirty="0">
                <a:latin typeface="+mj-lt"/>
                <a:ea typeface="+mj-ea"/>
                <a:cs typeface="+mj-cs"/>
              </a:rPr>
            </a:br>
            <a:endParaRPr lang="en-US" sz="3450" dirty="0">
              <a:latin typeface="+mj-lt"/>
              <a:ea typeface="+mj-ea"/>
              <a:cs typeface="+mj-cs"/>
            </a:endParaRPr>
          </a:p>
        </p:txBody>
      </p:sp>
    </p:spTree>
    <p:extLst>
      <p:ext uri="{BB962C8B-B14F-4D97-AF65-F5344CB8AC3E}">
        <p14:creationId xmlns:p14="http://schemas.microsoft.com/office/powerpoint/2010/main" val="71914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8"/>
          <p:cNvSpPr txBox="1">
            <a:spLocks noGrp="1"/>
          </p:cNvSpPr>
          <p:nvPr>
            <p:ph type="body" idx="1"/>
          </p:nvPr>
        </p:nvSpPr>
        <p:spPr>
          <a:xfrm>
            <a:off x="1624692" y="2408913"/>
            <a:ext cx="6343650" cy="9248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4400" dirty="0"/>
              <a:t>関数を作ってみよう！</a:t>
            </a:r>
            <a:endParaRPr sz="4400" dirty="0"/>
          </a:p>
          <a:p>
            <a:pPr marL="0" lvl="0" indent="0" algn="l" rtl="0">
              <a:spcBef>
                <a:spcPts val="1200"/>
              </a:spcBef>
              <a:spcAft>
                <a:spcPts val="1200"/>
              </a:spcAft>
              <a:buNone/>
            </a:pPr>
            <a:endParaRPr sz="4400" dirty="0"/>
          </a:p>
        </p:txBody>
      </p:sp>
      <p:sp>
        <p:nvSpPr>
          <p:cNvPr id="4" name="Google Shape;110;p26">
            <a:extLst>
              <a:ext uri="{FF2B5EF4-FFF2-40B4-BE49-F238E27FC236}">
                <a16:creationId xmlns:a16="http://schemas.microsoft.com/office/drawing/2014/main" id="{1A2A077C-824E-6F9A-CB60-E99E5A79B56C}"/>
              </a:ext>
            </a:extLst>
          </p:cNvPr>
          <p:cNvSpPr txBox="1">
            <a:spLocks/>
          </p:cNvSpPr>
          <p:nvPr/>
        </p:nvSpPr>
        <p:spPr>
          <a:xfrm>
            <a:off x="123921" y="1056785"/>
            <a:ext cx="8520600" cy="753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Oswald"/>
              <a:buNone/>
              <a:tabLst/>
              <a:defRPr/>
            </a:pPr>
            <a:r>
              <a:rPr kumimoji="0" lang="ja-JP" altLang="en-US" sz="3700" b="0" i="0" u="none" strike="noStrike" kern="0" cap="none" spc="0" normalizeH="0" baseline="0" noProof="0" dirty="0">
                <a:ln>
                  <a:noFill/>
                </a:ln>
                <a:solidFill>
                  <a:srgbClr val="000000"/>
                </a:solidFill>
                <a:effectLst/>
                <a:highlight>
                  <a:srgbClr val="F8E71C"/>
                </a:highlight>
                <a:uLnTx/>
                <a:uFillTx/>
                <a:latin typeface="Oswald"/>
                <a:sym typeface="Oswald"/>
              </a:rPr>
              <a:t>～本時のめあて～</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311700" y="264850"/>
            <a:ext cx="8520600" cy="753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3700"/>
              <a:t>～本時の流れ～</a:t>
            </a:r>
            <a:endParaRPr sz="3700"/>
          </a:p>
        </p:txBody>
      </p:sp>
      <p:sp>
        <p:nvSpPr>
          <p:cNvPr id="117" name="Google Shape;117;p27"/>
          <p:cNvSpPr txBox="1">
            <a:spLocks noGrp="1"/>
          </p:cNvSpPr>
          <p:nvPr>
            <p:ph type="body" idx="1"/>
          </p:nvPr>
        </p:nvSpPr>
        <p:spPr>
          <a:xfrm>
            <a:off x="311700" y="1017850"/>
            <a:ext cx="8520600" cy="373376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300" dirty="0"/>
              <a:t>1.前回の課題確認(</a:t>
            </a:r>
            <a:r>
              <a:rPr lang="en-GB" altLang="ja" sz="3300" dirty="0"/>
              <a:t>5</a:t>
            </a:r>
            <a:r>
              <a:rPr lang="ja" sz="3300" dirty="0"/>
              <a:t>min)</a:t>
            </a:r>
            <a:endParaRPr sz="3300" dirty="0"/>
          </a:p>
          <a:p>
            <a:pPr marL="0" lvl="0" indent="0" algn="l" rtl="0">
              <a:spcBef>
                <a:spcPts val="1200"/>
              </a:spcBef>
              <a:spcAft>
                <a:spcPts val="0"/>
              </a:spcAft>
              <a:buNone/>
            </a:pPr>
            <a:r>
              <a:rPr lang="ja" sz="3300" dirty="0"/>
              <a:t>2.</a:t>
            </a:r>
            <a:r>
              <a:rPr lang="ja-JP" altLang="en-US" sz="3300" dirty="0"/>
              <a:t>関数の作り方</a:t>
            </a:r>
            <a:r>
              <a:rPr lang="ja" sz="3300" dirty="0"/>
              <a:t>(</a:t>
            </a:r>
            <a:r>
              <a:rPr lang="en-GB" altLang="ja" sz="3300" dirty="0"/>
              <a:t>15</a:t>
            </a:r>
            <a:r>
              <a:rPr lang="ja" sz="3300" dirty="0"/>
              <a:t>min)</a:t>
            </a:r>
            <a:endParaRPr sz="3300" dirty="0"/>
          </a:p>
          <a:p>
            <a:pPr marL="0" lvl="0" indent="0" algn="l" rtl="0">
              <a:spcBef>
                <a:spcPts val="1200"/>
              </a:spcBef>
              <a:spcAft>
                <a:spcPts val="0"/>
              </a:spcAft>
              <a:buNone/>
            </a:pPr>
            <a:r>
              <a:rPr lang="ja" sz="3300" dirty="0"/>
              <a:t>3.アイスブレイク(5min)</a:t>
            </a:r>
            <a:endParaRPr sz="3300" dirty="0"/>
          </a:p>
          <a:p>
            <a:pPr marL="0" lvl="0" indent="0" algn="l" rtl="0">
              <a:spcBef>
                <a:spcPts val="1200"/>
              </a:spcBef>
              <a:spcAft>
                <a:spcPts val="0"/>
              </a:spcAft>
              <a:buNone/>
            </a:pPr>
            <a:r>
              <a:rPr lang="ja" sz="3300" dirty="0"/>
              <a:t>4.練習問題にチャレンジ(</a:t>
            </a:r>
            <a:r>
              <a:rPr lang="en-GB" altLang="ja" sz="3300" dirty="0"/>
              <a:t>20</a:t>
            </a:r>
            <a:r>
              <a:rPr lang="ja" sz="3300" dirty="0"/>
              <a:t>min)</a:t>
            </a:r>
            <a:endParaRPr lang="en-GB" altLang="ja" sz="3300" dirty="0"/>
          </a:p>
          <a:p>
            <a:pPr marL="0" lvl="0" indent="0" algn="l" rtl="0">
              <a:spcBef>
                <a:spcPts val="1200"/>
              </a:spcBef>
              <a:spcAft>
                <a:spcPts val="0"/>
              </a:spcAft>
              <a:buNone/>
            </a:pPr>
            <a:r>
              <a:rPr lang="en-GB" sz="3300" dirty="0"/>
              <a:t>5.</a:t>
            </a:r>
            <a:r>
              <a:rPr lang="ja-JP" altLang="en-US" sz="3300" dirty="0"/>
              <a:t>振り返りシート</a:t>
            </a:r>
            <a:r>
              <a:rPr lang="en-GB" altLang="ja-JP" sz="3300" dirty="0"/>
              <a:t>(5min)</a:t>
            </a:r>
            <a:endParaRPr sz="3300" dirty="0"/>
          </a:p>
          <a:p>
            <a:pPr marL="0" lvl="0" indent="0" algn="l" rtl="0">
              <a:spcBef>
                <a:spcPts val="1200"/>
              </a:spcBef>
              <a:spcAft>
                <a:spcPts val="1200"/>
              </a:spcAft>
              <a:buNone/>
            </a:pPr>
            <a:endParaRPr sz="3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203775" y="206122"/>
            <a:ext cx="8520600" cy="88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3600" dirty="0"/>
              <a:t>☆KeyWords☆</a:t>
            </a:r>
            <a:endParaRPr sz="3600" dirty="0"/>
          </a:p>
        </p:txBody>
      </p:sp>
      <p:sp>
        <p:nvSpPr>
          <p:cNvPr id="129" name="Google Shape;129;p29"/>
          <p:cNvSpPr txBox="1">
            <a:spLocks noGrp="1"/>
          </p:cNvSpPr>
          <p:nvPr>
            <p:ph type="body" idx="1"/>
          </p:nvPr>
        </p:nvSpPr>
        <p:spPr>
          <a:xfrm>
            <a:off x="136500" y="1323411"/>
            <a:ext cx="8871000" cy="2971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ja" sz="3300" b="1" dirty="0">
                <a:highlight>
                  <a:schemeClr val="lt1"/>
                </a:highlight>
                <a:latin typeface="Oswald"/>
                <a:ea typeface="Oswald"/>
                <a:cs typeface="Oswald"/>
                <a:sym typeface="Oswald"/>
              </a:rPr>
              <a:t>〇関数とは・・・？</a:t>
            </a:r>
            <a:endParaRPr sz="3300" b="1" dirty="0">
              <a:highlight>
                <a:schemeClr val="lt1"/>
              </a:highlight>
              <a:latin typeface="Oswald"/>
              <a:ea typeface="Oswald"/>
              <a:cs typeface="Oswald"/>
              <a:sym typeface="Oswald"/>
            </a:endParaRPr>
          </a:p>
          <a:p>
            <a:pPr marL="0" lvl="0" indent="0" algn="l" rtl="0">
              <a:lnSpc>
                <a:spcPct val="100000"/>
              </a:lnSpc>
              <a:spcBef>
                <a:spcPts val="0"/>
              </a:spcBef>
              <a:spcAft>
                <a:spcPts val="0"/>
              </a:spcAft>
              <a:buNone/>
            </a:pPr>
            <a:endParaRPr sz="3000" dirty="0">
              <a:highlight>
                <a:schemeClr val="dk1"/>
              </a:highlight>
              <a:latin typeface="Oswald"/>
              <a:ea typeface="Oswald"/>
              <a:cs typeface="Oswald"/>
              <a:sym typeface="Oswald"/>
            </a:endParaRPr>
          </a:p>
          <a:p>
            <a:pPr marL="0" lvl="0" indent="0" algn="l" rtl="0">
              <a:spcBef>
                <a:spcPts val="0"/>
              </a:spcBef>
              <a:spcAft>
                <a:spcPts val="1200"/>
              </a:spcAft>
              <a:buNone/>
            </a:pPr>
            <a:r>
              <a:rPr lang="ja" sz="3400" b="1" dirty="0">
                <a:solidFill>
                  <a:srgbClr val="A31515"/>
                </a:solidFill>
                <a:latin typeface="Arial"/>
                <a:ea typeface="Arial"/>
                <a:cs typeface="Arial"/>
                <a:sym typeface="Arial"/>
              </a:rPr>
              <a:t>⇒何らかの処理をまとめて再利用できるようにしたコードのかたまり</a:t>
            </a:r>
            <a:endParaRPr sz="3700" b="1"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body" idx="1"/>
          </p:nvPr>
        </p:nvSpPr>
        <p:spPr>
          <a:xfrm>
            <a:off x="146957" y="310243"/>
            <a:ext cx="8809264" cy="18043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4000" b="1" dirty="0"/>
              <a:t>〇引数（ひきすう）</a:t>
            </a:r>
            <a:endParaRPr sz="4000" b="1" dirty="0"/>
          </a:p>
          <a:p>
            <a:pPr marL="0" lvl="0" indent="0" algn="l" rtl="0">
              <a:spcBef>
                <a:spcPts val="1200"/>
              </a:spcBef>
              <a:spcAft>
                <a:spcPts val="0"/>
              </a:spcAft>
              <a:buNone/>
            </a:pPr>
            <a:r>
              <a:rPr lang="ja" sz="4000" b="1" dirty="0">
                <a:solidFill>
                  <a:srgbClr val="980000"/>
                </a:solidFill>
              </a:rPr>
              <a:t>⇒関数に引き渡すデータのこと。</a:t>
            </a:r>
            <a:endParaRPr sz="4000" b="1" dirty="0">
              <a:solidFill>
                <a:srgbClr val="980000"/>
              </a:solidFill>
            </a:endParaRPr>
          </a:p>
          <a:p>
            <a:pPr marL="0" lvl="0" indent="0" algn="l" rtl="0">
              <a:spcBef>
                <a:spcPts val="1200"/>
              </a:spcBef>
              <a:spcAft>
                <a:spcPts val="0"/>
              </a:spcAft>
              <a:buNone/>
            </a:pPr>
            <a:endParaRPr sz="4000" b="1" dirty="0"/>
          </a:p>
          <a:p>
            <a:pPr marL="0" lvl="0" indent="0" algn="l" rtl="0">
              <a:spcBef>
                <a:spcPts val="1200"/>
              </a:spcBef>
              <a:spcAft>
                <a:spcPts val="1200"/>
              </a:spcAft>
              <a:buNone/>
            </a:pPr>
            <a:endParaRPr sz="4000" b="1" dirty="0"/>
          </a:p>
        </p:txBody>
      </p:sp>
      <p:sp>
        <p:nvSpPr>
          <p:cNvPr id="3" name="TextBox 2">
            <a:extLst>
              <a:ext uri="{FF2B5EF4-FFF2-40B4-BE49-F238E27FC236}">
                <a16:creationId xmlns:a16="http://schemas.microsoft.com/office/drawing/2014/main" id="{D32D4692-9CE8-10A1-5266-F7F6041F1A9F}"/>
              </a:ext>
            </a:extLst>
          </p:cNvPr>
          <p:cNvSpPr txBox="1"/>
          <p:nvPr/>
        </p:nvSpPr>
        <p:spPr>
          <a:xfrm>
            <a:off x="220436" y="2669720"/>
            <a:ext cx="8033657" cy="2092881"/>
          </a:xfrm>
          <a:prstGeom prst="rect">
            <a:avLst/>
          </a:prstGeom>
          <a:noFill/>
        </p:spPr>
        <p:txBody>
          <a:bodyPr wrap="square">
            <a:spAutoFit/>
          </a:bodyPr>
          <a:lstStyle/>
          <a:p>
            <a:pPr marL="0" lvl="0" indent="0" algn="l" rtl="0">
              <a:spcBef>
                <a:spcPts val="1200"/>
              </a:spcBef>
              <a:spcAft>
                <a:spcPts val="0"/>
              </a:spcAft>
              <a:buNone/>
            </a:pPr>
            <a:r>
              <a:rPr lang="ja-JP" altLang="en-US" sz="4000" dirty="0"/>
              <a:t>〇戻り値</a:t>
            </a:r>
          </a:p>
          <a:p>
            <a:pPr marL="0" lvl="0" indent="0" algn="l" rtl="0">
              <a:spcBef>
                <a:spcPts val="1200"/>
              </a:spcBef>
              <a:spcAft>
                <a:spcPts val="0"/>
              </a:spcAft>
              <a:buNone/>
            </a:pPr>
            <a:r>
              <a:rPr lang="ja-JP" altLang="en-US" sz="4000" dirty="0">
                <a:solidFill>
                  <a:srgbClr val="980000"/>
                </a:solidFill>
              </a:rPr>
              <a:t>⇒関数が処理したあと結果として戻ってくる値のこと。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276650" y="182150"/>
            <a:ext cx="8520600" cy="895536"/>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dirty="0"/>
              <a:t>※注意　　インデント</a:t>
            </a:r>
            <a:endParaRPr dirty="0"/>
          </a:p>
        </p:txBody>
      </p:sp>
      <p:sp>
        <p:nvSpPr>
          <p:cNvPr id="140" name="Google Shape;140;p31"/>
          <p:cNvSpPr txBox="1">
            <a:spLocks noGrp="1"/>
          </p:cNvSpPr>
          <p:nvPr>
            <p:ph type="body" idx="1"/>
          </p:nvPr>
        </p:nvSpPr>
        <p:spPr>
          <a:xfrm>
            <a:off x="211275" y="1015000"/>
            <a:ext cx="7746000" cy="38238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ja" sz="2350">
                <a:highlight>
                  <a:schemeClr val="lt1"/>
                </a:highlight>
                <a:latin typeface="Courier New"/>
                <a:ea typeface="Courier New"/>
                <a:cs typeface="Courier New"/>
                <a:sym typeface="Courier New"/>
              </a:rPr>
              <a:t>#①</a:t>
            </a:r>
            <a:endParaRPr sz="2350">
              <a:highlight>
                <a:schemeClr val="lt1"/>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ja" sz="2350">
                <a:highlight>
                  <a:schemeClr val="lt1"/>
                </a:highlight>
                <a:latin typeface="Courier New"/>
                <a:ea typeface="Courier New"/>
                <a:cs typeface="Courier New"/>
                <a:sym typeface="Courier New"/>
              </a:rPr>
              <a:t>age = int(input("年齢を入力してください。"))</a:t>
            </a:r>
            <a:endParaRPr sz="2350">
              <a:highlight>
                <a:schemeClr val="lt1"/>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ja" sz="2350">
                <a:highlight>
                  <a:schemeClr val="lt1"/>
                </a:highlight>
                <a:latin typeface="Courier New"/>
                <a:ea typeface="Courier New"/>
                <a:cs typeface="Courier New"/>
                <a:sym typeface="Courier New"/>
              </a:rPr>
              <a:t>if age &gt;= 18:</a:t>
            </a:r>
            <a:endParaRPr sz="2350">
              <a:highlight>
                <a:schemeClr val="lt1"/>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ja" sz="2350">
                <a:highlight>
                  <a:schemeClr val="lt1"/>
                </a:highlight>
                <a:latin typeface="Courier New"/>
                <a:ea typeface="Courier New"/>
                <a:cs typeface="Courier New"/>
                <a:sym typeface="Courier New"/>
              </a:rPr>
              <a:t>    print("あなたは大人です。")</a:t>
            </a:r>
            <a:endParaRPr sz="2350">
              <a:highlight>
                <a:schemeClr val="lt1"/>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ja" sz="2350">
                <a:highlight>
                  <a:schemeClr val="lt1"/>
                </a:highlight>
                <a:latin typeface="Courier New"/>
                <a:ea typeface="Courier New"/>
                <a:cs typeface="Courier New"/>
                <a:sym typeface="Courier New"/>
              </a:rPr>
              <a:t>else:</a:t>
            </a:r>
            <a:endParaRPr sz="2350">
              <a:highlight>
                <a:schemeClr val="lt1"/>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ja" sz="2350">
                <a:highlight>
                  <a:schemeClr val="lt1"/>
                </a:highlight>
                <a:latin typeface="Courier New"/>
                <a:ea typeface="Courier New"/>
                <a:cs typeface="Courier New"/>
                <a:sym typeface="Courier New"/>
              </a:rPr>
              <a:t>    print("あなたは未成年です。")</a:t>
            </a:r>
            <a:endParaRPr sz="3100">
              <a:highlight>
                <a:schemeClr val="lt1"/>
              </a:highlight>
            </a:endParaRPr>
          </a:p>
        </p:txBody>
      </p:sp>
      <p:sp>
        <p:nvSpPr>
          <p:cNvPr id="141" name="Google Shape;141;p31"/>
          <p:cNvSpPr/>
          <p:nvPr/>
        </p:nvSpPr>
        <p:spPr>
          <a:xfrm>
            <a:off x="228800" y="2595600"/>
            <a:ext cx="744900" cy="403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
        <p:nvSpPr>
          <p:cNvPr id="142" name="Google Shape;142;p31"/>
          <p:cNvSpPr/>
          <p:nvPr/>
        </p:nvSpPr>
        <p:spPr>
          <a:xfrm>
            <a:off x="228800" y="3589175"/>
            <a:ext cx="744900" cy="403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
        <p:nvSpPr>
          <p:cNvPr id="143" name="Google Shape;143;p31"/>
          <p:cNvSpPr/>
          <p:nvPr/>
        </p:nvSpPr>
        <p:spPr>
          <a:xfrm>
            <a:off x="5836700" y="2148725"/>
            <a:ext cx="3128100" cy="2339700"/>
          </a:xfrm>
          <a:prstGeom prst="wedgeRectCallout">
            <a:avLst>
              <a:gd name="adj1" fmla="val -73250"/>
              <a:gd name="adj2" fmla="val -992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2200">
                <a:latin typeface="Playfair Display"/>
                <a:ea typeface="Playfair Display"/>
                <a:cs typeface="Playfair Display"/>
                <a:sym typeface="Playfair Display"/>
              </a:rPr>
              <a:t>このスペースを</a:t>
            </a:r>
            <a:endParaRPr sz="2200">
              <a:latin typeface="Playfair Display"/>
              <a:ea typeface="Playfair Display"/>
              <a:cs typeface="Playfair Display"/>
              <a:sym typeface="Playfair Display"/>
            </a:endParaRPr>
          </a:p>
          <a:p>
            <a:pPr marL="0" lvl="0" indent="0" algn="l" rtl="0">
              <a:spcBef>
                <a:spcPts val="0"/>
              </a:spcBef>
              <a:spcAft>
                <a:spcPts val="0"/>
              </a:spcAft>
              <a:buNone/>
            </a:pPr>
            <a:r>
              <a:rPr lang="ja" sz="2200">
                <a:latin typeface="Playfair Display"/>
                <a:ea typeface="Playfair Display"/>
                <a:cs typeface="Playfair Display"/>
                <a:sym typeface="Playfair Display"/>
              </a:rPr>
              <a:t>「インデント」と言う</a:t>
            </a:r>
            <a:endParaRPr sz="2200">
              <a:latin typeface="Playfair Display"/>
              <a:ea typeface="Playfair Display"/>
              <a:cs typeface="Playfair Display"/>
              <a:sym typeface="Playfair Display"/>
            </a:endParaRPr>
          </a:p>
          <a:p>
            <a:pPr marL="0" lvl="0" indent="0" algn="l" rtl="0">
              <a:spcBef>
                <a:spcPts val="0"/>
              </a:spcBef>
              <a:spcAft>
                <a:spcPts val="0"/>
              </a:spcAft>
              <a:buNone/>
            </a:pPr>
            <a:endParaRPr sz="2200">
              <a:latin typeface="Playfair Display"/>
              <a:ea typeface="Playfair Display"/>
              <a:cs typeface="Playfair Display"/>
              <a:sym typeface="Playfair Display"/>
            </a:endParaRPr>
          </a:p>
          <a:p>
            <a:pPr marL="0" lvl="0" indent="0" algn="l" rtl="0">
              <a:spcBef>
                <a:spcPts val="0"/>
              </a:spcBef>
              <a:spcAft>
                <a:spcPts val="0"/>
              </a:spcAft>
              <a:buNone/>
            </a:pPr>
            <a:r>
              <a:rPr lang="ja" sz="2200">
                <a:latin typeface="Playfair Display"/>
                <a:ea typeface="Playfair Display"/>
                <a:cs typeface="Playfair Display"/>
                <a:sym typeface="Playfair Display"/>
              </a:rPr>
              <a:t>プログラムを見やすくする。「Tab」キー．</a:t>
            </a:r>
            <a:endParaRPr sz="2200">
              <a:latin typeface="Playfair Display"/>
              <a:ea typeface="Playfair Display"/>
              <a:cs typeface="Playfair Display"/>
              <a:sym typeface="Playfair Display"/>
            </a:endParaRPr>
          </a:p>
          <a:p>
            <a:pPr marL="0" lvl="0" indent="0" algn="l" rtl="0">
              <a:spcBef>
                <a:spcPts val="0"/>
              </a:spcBef>
              <a:spcAft>
                <a:spcPts val="0"/>
              </a:spcAft>
              <a:buNone/>
            </a:pPr>
            <a:r>
              <a:rPr lang="ja" sz="2200">
                <a:latin typeface="Playfair Display"/>
                <a:ea typeface="Playfair Display"/>
                <a:cs typeface="Playfair Display"/>
                <a:sym typeface="Playfair Display"/>
              </a:rPr>
              <a:t>４マス分空く．</a:t>
            </a:r>
            <a:endParaRPr sz="220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F0AA4A3-F225-9B59-6A10-3D1EBD969995}"/>
            </a:ext>
          </a:extLst>
        </p:cNvPr>
        <p:cNvGrpSpPr/>
        <p:nvPr/>
      </p:nvGrpSpPr>
      <p:grpSpPr>
        <a:xfrm>
          <a:off x="0" y="0"/>
          <a:ext cx="0" cy="0"/>
          <a:chOff x="0" y="0"/>
          <a:chExt cx="0" cy="0"/>
        </a:xfrm>
      </p:grpSpPr>
      <p:sp>
        <p:nvSpPr>
          <p:cNvPr id="154" name="Google Shape;154;p33">
            <a:extLst>
              <a:ext uri="{FF2B5EF4-FFF2-40B4-BE49-F238E27FC236}">
                <a16:creationId xmlns:a16="http://schemas.microsoft.com/office/drawing/2014/main" id="{85DAD96F-86CF-63E7-CF67-602BAD349ACE}"/>
              </a:ext>
            </a:extLst>
          </p:cNvPr>
          <p:cNvSpPr txBox="1">
            <a:spLocks noGrp="1"/>
          </p:cNvSpPr>
          <p:nvPr>
            <p:ph type="title"/>
          </p:nvPr>
        </p:nvSpPr>
        <p:spPr>
          <a:xfrm>
            <a:off x="227289" y="1550250"/>
            <a:ext cx="8826904" cy="204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dirty="0"/>
              <a:t>例題）基本的なコードをコピペして実行しよう！</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 dirty="0"/>
              <a:t>【主】（各</a:t>
            </a:r>
            <a:r>
              <a:rPr lang="ja-JP" altLang="en-US" dirty="0"/>
              <a:t>２</a:t>
            </a:r>
            <a:r>
              <a:rPr lang="ja" dirty="0"/>
              <a:t>点</a:t>
            </a:r>
            <a:r>
              <a:rPr lang="en-US" altLang="ja-JP" dirty="0"/>
              <a:t>×</a:t>
            </a:r>
            <a:r>
              <a:rPr lang="ja-JP" altLang="en-US" dirty="0"/>
              <a:t>４</a:t>
            </a:r>
            <a:r>
              <a:rPr lang="ja" dirty="0"/>
              <a:t>＝</a:t>
            </a:r>
            <a:r>
              <a:rPr lang="ja-JP" altLang="en-US" dirty="0"/>
              <a:t>８</a:t>
            </a:r>
            <a:r>
              <a:rPr lang="ja" dirty="0"/>
              <a:t>点）</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4168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311700" y="235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a:t>パターン①　引数も戻り値もない関数</a:t>
            </a:r>
            <a:endParaRPr/>
          </a:p>
        </p:txBody>
      </p:sp>
      <p:sp>
        <p:nvSpPr>
          <p:cNvPr id="149" name="Google Shape;149;p32"/>
          <p:cNvSpPr txBox="1">
            <a:spLocks noGrp="1"/>
          </p:cNvSpPr>
          <p:nvPr>
            <p:ph type="body" idx="1"/>
          </p:nvPr>
        </p:nvSpPr>
        <p:spPr>
          <a:xfrm>
            <a:off x="311700" y="936514"/>
            <a:ext cx="8520600" cy="35262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ja" sz="2350" dirty="0">
                <a:solidFill>
                  <a:srgbClr val="0000FF"/>
                </a:solidFill>
                <a:latin typeface="Courier New"/>
                <a:ea typeface="Courier New"/>
                <a:cs typeface="Courier New"/>
                <a:sym typeface="Courier New"/>
              </a:rPr>
              <a:t>def</a:t>
            </a:r>
            <a:r>
              <a:rPr lang="ja" sz="2350" dirty="0">
                <a:solidFill>
                  <a:srgbClr val="000000"/>
                </a:solidFill>
                <a:latin typeface="Courier New"/>
                <a:ea typeface="Courier New"/>
                <a:cs typeface="Courier New"/>
                <a:sym typeface="Courier New"/>
              </a:rPr>
              <a:t> </a:t>
            </a:r>
            <a:r>
              <a:rPr lang="ja" sz="2350" dirty="0">
                <a:solidFill>
                  <a:srgbClr val="6A5221"/>
                </a:solidFill>
                <a:latin typeface="Courier New"/>
                <a:ea typeface="Courier New"/>
                <a:cs typeface="Courier New"/>
                <a:sym typeface="Courier New"/>
              </a:rPr>
              <a:t>say_hello</a:t>
            </a:r>
            <a:r>
              <a:rPr lang="ja" sz="2350" dirty="0">
                <a:solidFill>
                  <a:srgbClr val="000000"/>
                </a:solidFill>
                <a:latin typeface="Courier New"/>
                <a:ea typeface="Courier New"/>
                <a:cs typeface="Courier New"/>
                <a:sym typeface="Courier New"/>
              </a:rPr>
              <a:t>():</a:t>
            </a:r>
            <a:endParaRPr sz="23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350" dirty="0">
                <a:solidFill>
                  <a:srgbClr val="008000"/>
                </a:solidFill>
                <a:latin typeface="Courier New"/>
                <a:ea typeface="Courier New"/>
                <a:cs typeface="Courier New"/>
                <a:sym typeface="Courier New"/>
              </a:rPr>
              <a:t>#関数の名前</a:t>
            </a:r>
            <a:endParaRPr sz="23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350" dirty="0">
                <a:solidFill>
                  <a:srgbClr val="000000"/>
                </a:solidFill>
                <a:latin typeface="Courier New"/>
                <a:ea typeface="Courier New"/>
                <a:cs typeface="Courier New"/>
                <a:sym typeface="Courier New"/>
              </a:rPr>
              <a:t>    </a:t>
            </a:r>
            <a:r>
              <a:rPr lang="ja" sz="2350" dirty="0">
                <a:solidFill>
                  <a:srgbClr val="6A5221"/>
                </a:solidFill>
                <a:latin typeface="Courier New"/>
                <a:ea typeface="Courier New"/>
                <a:cs typeface="Courier New"/>
                <a:sym typeface="Courier New"/>
              </a:rPr>
              <a:t>print</a:t>
            </a:r>
            <a:r>
              <a:rPr lang="ja" sz="2350" dirty="0">
                <a:solidFill>
                  <a:srgbClr val="000000"/>
                </a:solidFill>
                <a:latin typeface="Courier New"/>
                <a:ea typeface="Courier New"/>
                <a:cs typeface="Courier New"/>
                <a:sym typeface="Courier New"/>
              </a:rPr>
              <a:t>(</a:t>
            </a:r>
            <a:r>
              <a:rPr lang="ja" sz="2350" dirty="0">
                <a:solidFill>
                  <a:srgbClr val="A31515"/>
                </a:solidFill>
                <a:latin typeface="Courier New"/>
                <a:ea typeface="Courier New"/>
                <a:cs typeface="Courier New"/>
                <a:sym typeface="Courier New"/>
              </a:rPr>
              <a:t>"こんにちは！"</a:t>
            </a:r>
            <a:r>
              <a:rPr lang="ja" sz="2350" dirty="0">
                <a:solidFill>
                  <a:srgbClr val="000000"/>
                </a:solidFill>
                <a:latin typeface="Courier New"/>
                <a:ea typeface="Courier New"/>
                <a:cs typeface="Courier New"/>
                <a:sym typeface="Courier New"/>
              </a:rPr>
              <a:t>)</a:t>
            </a:r>
            <a:endParaRPr sz="23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350" dirty="0">
                <a:solidFill>
                  <a:srgbClr val="008000"/>
                </a:solidFill>
                <a:latin typeface="Courier New"/>
                <a:ea typeface="Courier New"/>
                <a:cs typeface="Courier New"/>
                <a:sym typeface="Courier New"/>
              </a:rPr>
              <a:t>#関数が行う処理（つまりただ「こんにちは」と表示させるだけの関数）</a:t>
            </a:r>
            <a:endParaRPr sz="2350" dirty="0">
              <a:solidFill>
                <a:srgbClr val="008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350" dirty="0">
                <a:solidFill>
                  <a:srgbClr val="000000"/>
                </a:solidFill>
                <a:latin typeface="Courier New"/>
                <a:ea typeface="Courier New"/>
                <a:cs typeface="Courier New"/>
                <a:sym typeface="Courier New"/>
              </a:rPr>
              <a:t>say_hello()</a:t>
            </a:r>
            <a:endParaRPr sz="23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350" dirty="0">
                <a:solidFill>
                  <a:srgbClr val="000000"/>
                </a:solidFill>
                <a:latin typeface="Courier New"/>
                <a:ea typeface="Courier New"/>
                <a:cs typeface="Courier New"/>
                <a:sym typeface="Courier New"/>
              </a:rPr>
              <a:t>say_hello()</a:t>
            </a:r>
            <a:endParaRPr sz="2350" dirty="0">
              <a:solidFill>
                <a:srgbClr val="000000"/>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ja" sz="2350" dirty="0">
                <a:solidFill>
                  <a:srgbClr val="000000"/>
                </a:solidFill>
                <a:latin typeface="Courier New"/>
                <a:ea typeface="Courier New"/>
                <a:cs typeface="Courier New"/>
                <a:sym typeface="Courier New"/>
              </a:rPr>
              <a:t>say_hello()</a:t>
            </a:r>
            <a:endParaRPr sz="2350" dirty="0">
              <a:solidFill>
                <a:srgbClr val="000000"/>
              </a:solidFill>
              <a:latin typeface="Courier New"/>
              <a:ea typeface="Courier New"/>
              <a:cs typeface="Courier New"/>
              <a:sym typeface="Courier New"/>
            </a:endParaRPr>
          </a:p>
          <a:p>
            <a:pPr marL="0" lvl="0" indent="0" algn="l" rtl="0">
              <a:spcBef>
                <a:spcPts val="0"/>
              </a:spcBef>
              <a:spcAft>
                <a:spcPts val="1200"/>
              </a:spcAft>
              <a:buNone/>
            </a:pPr>
            <a:endParaRPr sz="3100" dirty="0"/>
          </a:p>
        </p:txBody>
      </p:sp>
      <p:sp>
        <p:nvSpPr>
          <p:cNvPr id="150" name="Google Shape;150;p32"/>
          <p:cNvSpPr/>
          <p:nvPr/>
        </p:nvSpPr>
        <p:spPr>
          <a:xfrm>
            <a:off x="311700" y="2111350"/>
            <a:ext cx="744900" cy="403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On-screen Show (16:9)</PresentationFormat>
  <Paragraphs>118</Paragraphs>
  <Slides>23</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Avenir Next LT Pro</vt:lpstr>
      <vt:lpstr>Arial</vt:lpstr>
      <vt:lpstr>Courier New</vt:lpstr>
      <vt:lpstr>Montserrat</vt:lpstr>
      <vt:lpstr>Playfair Display</vt:lpstr>
      <vt:lpstr>Posterama</vt:lpstr>
      <vt:lpstr>Oswald</vt:lpstr>
      <vt:lpstr>Simple Light</vt:lpstr>
      <vt:lpstr>Pop</vt:lpstr>
      <vt:lpstr>1_SplashVTI</vt:lpstr>
      <vt:lpstr>情報Ⅰ</vt:lpstr>
      <vt:lpstr>～第２章プログラミングの流れ～</vt:lpstr>
      <vt:lpstr>PowerPoint Presentation</vt:lpstr>
      <vt:lpstr>～本時の流れ～</vt:lpstr>
      <vt:lpstr>☆KeyWords☆</vt:lpstr>
      <vt:lpstr>PowerPoint Presentation</vt:lpstr>
      <vt:lpstr>※注意　　インデント</vt:lpstr>
      <vt:lpstr>例題）基本的なコードをコピペして実行しよう！  【主】（各２点×４＝８点） </vt:lpstr>
      <vt:lpstr>パターン①　引数も戻り値もない関数</vt:lpstr>
      <vt:lpstr>パターン②引数を使う関数</vt:lpstr>
      <vt:lpstr>パターン③戻り値だけを使う関数</vt:lpstr>
      <vt:lpstr>パターン④引数も戻り値も使う関数。</vt:lpstr>
      <vt:lpstr>アイスブレイク</vt:lpstr>
      <vt:lpstr>残りの時間で以下の課題に取り組む</vt:lpstr>
      <vt:lpstr>PowerPoint Presentation</vt:lpstr>
      <vt:lpstr>PowerPoint Presentation</vt:lpstr>
      <vt:lpstr>PowerPoint Presentation</vt:lpstr>
      <vt:lpstr>発展問題</vt:lpstr>
      <vt:lpstr>PowerPoint Presentation</vt:lpstr>
      <vt:lpstr>PowerPoint Presentation</vt:lpstr>
      <vt:lpstr>PowerPoint Presentation</vt:lpstr>
      <vt:lpstr>PowerPoint Presentation</vt:lpstr>
      <vt:lpstr>振り返りシートを書く。  ・本時で学んだこと ・疑問に思ったことをメモする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Risa Suzuki</cp:lastModifiedBy>
  <cp:revision>10</cp:revision>
  <dcterms:modified xsi:type="dcterms:W3CDTF">2026-04-05T16:44:30Z</dcterms:modified>
</cp:coreProperties>
</file>