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81" r:id="rId4"/>
    <p:sldId id="259" r:id="rId5"/>
    <p:sldId id="282" r:id="rId6"/>
    <p:sldId id="261" r:id="rId7"/>
    <p:sldId id="284" r:id="rId8"/>
    <p:sldId id="283" r:id="rId9"/>
    <p:sldId id="260" r:id="rId10"/>
    <p:sldId id="286" r:id="rId11"/>
    <p:sldId id="287" r:id="rId12"/>
    <p:sldId id="289" r:id="rId13"/>
    <p:sldId id="290" r:id="rId14"/>
    <p:sldId id="288" r:id="rId15"/>
    <p:sldId id="291" r:id="rId16"/>
    <p:sldId id="292" r:id="rId17"/>
    <p:sldId id="293" r:id="rId18"/>
    <p:sldId id="302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Oswald" panose="00000500000000000000" pitchFamily="2" charset="0"/>
      <p:regular r:id="rId32"/>
      <p:bold r:id="rId33"/>
    </p:embeddedFont>
    <p:embeddedFont>
      <p:font typeface="Playfair Display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63D56-2C2A-486C-89B4-BFB952EEBEBE}">
  <a:tblStyle styleId="{45F63D56-2C2A-486C-89B4-BFB952EEBE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11b95e7e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b11b95e7e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0DD5AFB-1E4F-AC79-6D7D-20A777DB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43a3bfded_0_118:notes">
            <a:extLst>
              <a:ext uri="{FF2B5EF4-FFF2-40B4-BE49-F238E27FC236}">
                <a16:creationId xmlns:a16="http://schemas.microsoft.com/office/drawing/2014/main" id="{C41DE3A3-CBD5-7A4A-2047-0627CD79F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43a3bfded_0_118:notes">
            <a:extLst>
              <a:ext uri="{FF2B5EF4-FFF2-40B4-BE49-F238E27FC236}">
                <a16:creationId xmlns:a16="http://schemas.microsoft.com/office/drawing/2014/main" id="{A0F8701B-9BF8-5B16-CA98-2A962288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43a3bfde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43a3bfde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11b95e7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11b95e7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40b6cd89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40b6cd89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3f78ec3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3f78ec3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e15d8202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e15d8202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40b6cd896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40b6cd896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43a3bfde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43a3bfde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40b6cd896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40b6cd896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EC99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　　      情報Ⅰ　</a:t>
            </a:r>
            <a:endParaRPr dirty="0"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1"/>
          </p:nvPr>
        </p:nvSpPr>
        <p:spPr>
          <a:xfrm>
            <a:off x="344250" y="3198396"/>
            <a:ext cx="6877111" cy="924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第</a:t>
            </a:r>
            <a:r>
              <a:rPr lang="en-GB" altLang="ja-JP" dirty="0"/>
              <a:t>3</a:t>
            </a:r>
            <a:r>
              <a:rPr lang="ja-JP" altLang="en-US" dirty="0"/>
              <a:t>編「コンピュータとプログラミング」</a:t>
            </a:r>
            <a:r>
              <a:rPr lang="en-GB" altLang="ja-JP" dirty="0"/>
              <a:t>no.6</a:t>
            </a:r>
          </a:p>
        </p:txBody>
      </p:sp>
      <p:sp>
        <p:nvSpPr>
          <p:cNvPr id="2" name="Google Shape;137;p25">
            <a:extLst>
              <a:ext uri="{FF2B5EF4-FFF2-40B4-BE49-F238E27FC236}">
                <a16:creationId xmlns:a16="http://schemas.microsoft.com/office/drawing/2014/main" id="{32D7F082-5BC7-1284-51A5-EFC975EB36B7}"/>
              </a:ext>
            </a:extLst>
          </p:cNvPr>
          <p:cNvSpPr txBox="1"/>
          <p:nvPr/>
        </p:nvSpPr>
        <p:spPr>
          <a:xfrm>
            <a:off x="238271" y="4283014"/>
            <a:ext cx="82593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※この資料を</a:t>
            </a:r>
            <a:r>
              <a:rPr lang="ja-JP" altLang="en-US" sz="24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無断で使用すること</a:t>
            </a:r>
            <a:r>
              <a:rPr lang="ja" sz="240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を固く禁じます．</a:t>
            </a:r>
            <a:endParaRPr sz="24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196235" y="857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b="1" dirty="0"/>
              <a:t>〇比較演算子</a:t>
            </a:r>
            <a:endParaRPr sz="3200" b="1" dirty="0"/>
          </a:p>
        </p:txBody>
      </p:sp>
      <p:graphicFrame>
        <p:nvGraphicFramePr>
          <p:cNvPr id="140" name="Google Shape;140;p31"/>
          <p:cNvGraphicFramePr/>
          <p:nvPr>
            <p:extLst>
              <p:ext uri="{D42A27DB-BD31-4B8C-83A1-F6EECF244321}">
                <p14:modId xmlns:p14="http://schemas.microsoft.com/office/powerpoint/2010/main" val="861943157"/>
              </p:ext>
            </p:extLst>
          </p:nvPr>
        </p:nvGraphicFramePr>
        <p:xfrm>
          <a:off x="196235" y="996043"/>
          <a:ext cx="8776629" cy="3616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2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 dirty="0">
                          <a:solidFill>
                            <a:srgbClr val="980000"/>
                          </a:solidFill>
                          <a:latin typeface="+mn-lt"/>
                        </a:rPr>
                        <a:t>記号</a:t>
                      </a:r>
                      <a:endParaRPr sz="2800" b="1" dirty="0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>
                          <a:solidFill>
                            <a:srgbClr val="980000"/>
                          </a:solidFill>
                          <a:latin typeface="+mn-lt"/>
                        </a:rPr>
                        <a:t>意味</a:t>
                      </a:r>
                      <a:endParaRPr sz="2800" b="1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>
                          <a:solidFill>
                            <a:srgbClr val="980000"/>
                          </a:solidFill>
                          <a:latin typeface="+mn-lt"/>
                        </a:rPr>
                        <a:t>記号</a:t>
                      </a:r>
                      <a:endParaRPr sz="2800" b="1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>
                          <a:solidFill>
                            <a:srgbClr val="980000"/>
                          </a:solidFill>
                          <a:latin typeface="+mn-lt"/>
                        </a:rPr>
                        <a:t>意味</a:t>
                      </a:r>
                      <a:endParaRPr sz="2800" b="1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A==B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AとBは等しい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A!=B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AとBは異なる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A&lt;B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AよりBが大きい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A&lt;=B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AはB以下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A&gt;B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BよりAが大きい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A&gt;=B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AはB以上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F0AA4A3-F225-9B59-6A10-3D1EBD96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>
            <a:extLst>
              <a:ext uri="{FF2B5EF4-FFF2-40B4-BE49-F238E27FC236}">
                <a16:creationId xmlns:a16="http://schemas.microsoft.com/office/drawing/2014/main" id="{85DAD96F-86CF-63E7-CF67-602BAD349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289" y="1550250"/>
            <a:ext cx="8826904" cy="20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例題）基本的なコードをコピペして実行しよう！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【主】（各</a:t>
            </a:r>
            <a:r>
              <a:rPr lang="ja-JP" altLang="en-US" dirty="0"/>
              <a:t>２</a:t>
            </a:r>
            <a:r>
              <a:rPr lang="ja" dirty="0"/>
              <a:t>点</a:t>
            </a:r>
            <a:r>
              <a:rPr lang="en-US" altLang="ja-JP" dirty="0"/>
              <a:t>×</a:t>
            </a:r>
            <a:r>
              <a:rPr lang="ja-JP" altLang="en-US" dirty="0"/>
              <a:t>６</a:t>
            </a:r>
            <a:r>
              <a:rPr lang="ja" dirty="0"/>
              <a:t>＝</a:t>
            </a:r>
            <a:r>
              <a:rPr lang="ja-JP" altLang="en-US" dirty="0"/>
              <a:t>１２</a:t>
            </a:r>
            <a:r>
              <a:rPr lang="ja" dirty="0"/>
              <a:t>点）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68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22C5D-32E1-026B-2AB4-181E66E7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994"/>
            <a:ext cx="9144000" cy="2386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658BC-C7F2-5EB7-1A11-FDCE6072AE4C}"/>
              </a:ext>
            </a:extLst>
          </p:cNvPr>
          <p:cNvSpPr txBox="1"/>
          <p:nvPr/>
        </p:nvSpPr>
        <p:spPr>
          <a:xfrm>
            <a:off x="130629" y="259235"/>
            <a:ext cx="901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例題１）</a:t>
            </a:r>
            <a:endParaRPr lang="en-GB" altLang="ja-JP" sz="2000" dirty="0"/>
          </a:p>
          <a:p>
            <a:r>
              <a:rPr lang="ja-JP" altLang="en-US" sz="2000" dirty="0"/>
              <a:t>年齢を入力し、</a:t>
            </a:r>
            <a:r>
              <a:rPr lang="en-GB" altLang="ja-JP" sz="2000" dirty="0"/>
              <a:t>18</a:t>
            </a:r>
            <a:r>
              <a:rPr lang="ja-JP" altLang="en-US" sz="2000" dirty="0"/>
              <a:t>歳以上であれば「あなたは大人です。」</a:t>
            </a:r>
            <a:endParaRPr lang="en-GB" altLang="ja-JP" sz="2000" dirty="0"/>
          </a:p>
          <a:p>
            <a:r>
              <a:rPr lang="en-GB" sz="2000" dirty="0"/>
              <a:t>18</a:t>
            </a:r>
            <a:r>
              <a:rPr lang="ja-JP" altLang="en-US" sz="2000" dirty="0"/>
              <a:t>歳未満であれば「あなたは未成年です。」と表示させるプログラムを作成する。</a:t>
            </a:r>
            <a:endParaRPr lang="en-GB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44CCB-FF95-AEA2-5D07-72AFE735B786}"/>
              </a:ext>
            </a:extLst>
          </p:cNvPr>
          <p:cNvCxnSpPr/>
          <p:nvPr/>
        </p:nvCxnSpPr>
        <p:spPr>
          <a:xfrm>
            <a:off x="677636" y="2653393"/>
            <a:ext cx="226150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7C30258-CE2F-2571-08A6-D36600B348A8}"/>
              </a:ext>
            </a:extLst>
          </p:cNvPr>
          <p:cNvSpPr/>
          <p:nvPr/>
        </p:nvSpPr>
        <p:spPr>
          <a:xfrm>
            <a:off x="3380014" y="2163537"/>
            <a:ext cx="5380265" cy="1012370"/>
          </a:xfrm>
          <a:prstGeom prst="wedgeRectCallout">
            <a:avLst>
              <a:gd name="adj1" fmla="val -57002"/>
              <a:gd name="adj2" fmla="val -1118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altLang="ja-JP" dirty="0">
              <a:highlight>
                <a:srgbClr val="D9D2E9"/>
              </a:highlight>
            </a:endParaRPr>
          </a:p>
          <a:p>
            <a:r>
              <a:rPr lang="ja-JP" altLang="en-US" dirty="0">
                <a:highlight>
                  <a:srgbClr val="D9D2E9"/>
                </a:highlight>
              </a:rPr>
              <a:t>①変数名 </a:t>
            </a:r>
            <a:r>
              <a:rPr lang="en-US" altLang="ja-JP" dirty="0">
                <a:highlight>
                  <a:srgbClr val="D9D2E9"/>
                </a:highlight>
              </a:rPr>
              <a:t>= input("</a:t>
            </a:r>
            <a:r>
              <a:rPr lang="ja-JP" altLang="en-US" dirty="0">
                <a:highlight>
                  <a:srgbClr val="D9D2E9"/>
                </a:highlight>
              </a:rPr>
              <a:t>メッセージを表示</a:t>
            </a:r>
            <a:r>
              <a:rPr lang="en-US" altLang="ja-JP" dirty="0">
                <a:highlight>
                  <a:srgbClr val="D9D2E9"/>
                </a:highlight>
              </a:rPr>
              <a:t>: ")</a:t>
            </a:r>
            <a:endParaRPr lang="ja-JP" altLang="en-US" dirty="0">
              <a:highlight>
                <a:srgbClr val="D9D2E9"/>
              </a:highlight>
            </a:endParaRPr>
          </a:p>
          <a:p>
            <a:r>
              <a:rPr lang="ja-JP" altLang="en-US" dirty="0">
                <a:highlight>
                  <a:schemeClr val="lt1"/>
                </a:highlight>
              </a:rPr>
              <a:t>⇒数字や文字を入力させたいとき　</a:t>
            </a:r>
            <a:r>
              <a:rPr lang="ja-JP" altLang="en-US" dirty="0"/>
              <a:t>　　</a:t>
            </a:r>
          </a:p>
          <a:p>
            <a:pPr>
              <a:buClr>
                <a:schemeClr val="dk2"/>
              </a:buClr>
              <a:buSzPts val="1100"/>
            </a:pP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number = </a:t>
            </a:r>
            <a:r>
              <a:rPr lang="en-US" altLang="ja-JP" dirty="0">
                <a:solidFill>
                  <a:srgbClr val="257693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ja-JP" dirty="0">
                <a:solidFill>
                  <a:srgbClr val="6A5221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ja-JP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ja-JP" altLang="en-US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数字を入力してください。</a:t>
            </a:r>
            <a:r>
              <a:rPr lang="en-US" altLang="ja-JP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lang="ja-JP" altLang="en-US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ja-JP" altLang="en-US" dirty="0"/>
              <a:t>（</a:t>
            </a:r>
            <a:r>
              <a:rPr lang="en-US" altLang="ja-JP" dirty="0"/>
              <a:t>※</a:t>
            </a:r>
            <a:r>
              <a:rPr lang="ja-JP" altLang="en-US" dirty="0"/>
              <a:t>　</a:t>
            </a:r>
            <a:r>
              <a:rPr lang="en-US" altLang="ja-JP" dirty="0"/>
              <a:t>int </a:t>
            </a:r>
            <a:r>
              <a:rPr lang="ja-JP" altLang="en-US" dirty="0"/>
              <a:t>：整数、　</a:t>
            </a:r>
            <a:r>
              <a:rPr lang="en-US" altLang="ja-JP" dirty="0"/>
              <a:t>float</a:t>
            </a:r>
            <a:r>
              <a:rPr lang="ja-JP" altLang="en-US" dirty="0"/>
              <a:t>：小数）</a:t>
            </a:r>
          </a:p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52546E-94A8-149D-D797-233D0D074B0C}"/>
              </a:ext>
            </a:extLst>
          </p:cNvPr>
          <p:cNvCxnSpPr>
            <a:cxnSpLocks/>
          </p:cNvCxnSpPr>
          <p:nvPr/>
        </p:nvCxnSpPr>
        <p:spPr>
          <a:xfrm>
            <a:off x="677636" y="2898321"/>
            <a:ext cx="1469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C0289-3C45-DA35-F65F-E63FFD5F8284}"/>
              </a:ext>
            </a:extLst>
          </p:cNvPr>
          <p:cNvCxnSpPr>
            <a:cxnSpLocks/>
          </p:cNvCxnSpPr>
          <p:nvPr/>
        </p:nvCxnSpPr>
        <p:spPr>
          <a:xfrm>
            <a:off x="595993" y="3175907"/>
            <a:ext cx="3918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F9DFBB7-416E-4E06-6673-769710D78FA8}"/>
              </a:ext>
            </a:extLst>
          </p:cNvPr>
          <p:cNvSpPr/>
          <p:nvPr/>
        </p:nvSpPr>
        <p:spPr>
          <a:xfrm>
            <a:off x="2775858" y="3396349"/>
            <a:ext cx="5804806" cy="1643688"/>
          </a:xfrm>
          <a:prstGeom prst="wedgeRectCallout">
            <a:avLst>
              <a:gd name="adj1" fmla="val -79870"/>
              <a:gd name="adj2" fmla="val -65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1200"/>
              </a:spcBef>
            </a:pPr>
            <a:r>
              <a:rPr lang="ja-JP" altLang="en-US" sz="1800" dirty="0">
                <a:highlight>
                  <a:srgbClr val="D9D2E9"/>
                </a:highlight>
              </a:rPr>
              <a:t>②</a:t>
            </a:r>
            <a:r>
              <a:rPr lang="en-US" altLang="ja-JP" sz="1800" dirty="0">
                <a:highlight>
                  <a:srgbClr val="D9D2E9"/>
                </a:highlight>
              </a:rPr>
              <a:t>if-else</a:t>
            </a:r>
            <a:r>
              <a:rPr lang="ja-JP" altLang="en-US" sz="1800" dirty="0">
                <a:highlight>
                  <a:srgbClr val="D9D2E9"/>
                </a:highlight>
              </a:rPr>
              <a:t>文</a:t>
            </a:r>
            <a:r>
              <a:rPr lang="ja-JP" altLang="en-US" sz="1800" dirty="0">
                <a:highlight>
                  <a:schemeClr val="lt1"/>
                </a:highlight>
              </a:rPr>
              <a:t>⇒条件分岐式</a:t>
            </a:r>
          </a:p>
          <a:p>
            <a:pPr lvl="0">
              <a:spcBef>
                <a:spcPts val="1200"/>
              </a:spcBef>
            </a:pPr>
            <a:r>
              <a:rPr lang="en-US" altLang="ja-JP" sz="1800" dirty="0"/>
              <a:t>if </a:t>
            </a:r>
            <a:r>
              <a:rPr lang="ja-JP" altLang="en-US" sz="1800" dirty="0"/>
              <a:t>　（条件式）</a:t>
            </a:r>
            <a:r>
              <a:rPr lang="en-US" altLang="ja-JP" sz="1800" dirty="0"/>
              <a:t>:</a:t>
            </a:r>
            <a:r>
              <a:rPr lang="ja-JP" altLang="en-US" sz="1800" dirty="0"/>
              <a:t>　　　</a:t>
            </a:r>
            <a:endParaRPr lang="en-GB" altLang="ja-JP" sz="1800" dirty="0"/>
          </a:p>
          <a:p>
            <a:pPr lvl="0">
              <a:spcBef>
                <a:spcPts val="1200"/>
              </a:spcBef>
            </a:pPr>
            <a:r>
              <a:rPr lang="ja-JP" altLang="en-US" sz="1800" dirty="0"/>
              <a:t>　　　　　　 </a:t>
            </a:r>
            <a:r>
              <a:rPr lang="en-US" altLang="ja-JP" sz="1800" dirty="0"/>
              <a:t># </a:t>
            </a:r>
            <a:r>
              <a:rPr lang="ja-JP" altLang="en-US" sz="1800" dirty="0"/>
              <a:t>条件が </a:t>
            </a:r>
            <a:r>
              <a:rPr lang="en-US" altLang="ja-JP" sz="1800" dirty="0"/>
              <a:t>True </a:t>
            </a:r>
            <a:r>
              <a:rPr lang="ja-JP" altLang="en-US" sz="1800" dirty="0"/>
              <a:t>のときに実行される処理</a:t>
            </a:r>
          </a:p>
          <a:p>
            <a:pPr lvl="0"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-US" altLang="ja-JP" sz="1800" dirty="0"/>
              <a:t>else:</a:t>
            </a:r>
            <a:r>
              <a:rPr lang="ja-JP" altLang="en-US" sz="1800" dirty="0"/>
              <a:t>　　 　 </a:t>
            </a:r>
            <a:r>
              <a:rPr lang="en-US" altLang="ja-JP" sz="1800" dirty="0"/>
              <a:t># </a:t>
            </a:r>
            <a:r>
              <a:rPr lang="ja-JP" altLang="en-US" sz="1800" dirty="0"/>
              <a:t>条件が </a:t>
            </a:r>
            <a:r>
              <a:rPr lang="en-US" altLang="ja-JP" sz="1800" dirty="0"/>
              <a:t>False </a:t>
            </a:r>
            <a:r>
              <a:rPr lang="ja-JP" altLang="en-US" sz="1800" dirty="0"/>
              <a:t>のときに実行される処理</a:t>
            </a:r>
            <a:endParaRPr lang="en-GB" sz="18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276650" y="182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※注意　　インデント</a:t>
            </a:r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1"/>
          </p:nvPr>
        </p:nvSpPr>
        <p:spPr>
          <a:xfrm>
            <a:off x="211275" y="1015000"/>
            <a:ext cx="7746000" cy="3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#①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age = int(input("年齢を入力してください。"))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if age &gt;= 18: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print("あなたは大人です。")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print("あなたは未成年です。")</a:t>
            </a:r>
            <a:endParaRPr sz="3100">
              <a:highlight>
                <a:schemeClr val="lt1"/>
              </a:highlight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228800" y="2595600"/>
            <a:ext cx="744900" cy="403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228800" y="3589175"/>
            <a:ext cx="744900" cy="403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5836700" y="2148725"/>
            <a:ext cx="3128100" cy="2339700"/>
          </a:xfrm>
          <a:prstGeom prst="wedgeRectCallout">
            <a:avLst>
              <a:gd name="adj1" fmla="val -73250"/>
              <a:gd name="adj2" fmla="val -992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このスペースを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「インデント」と言う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プログラムを見やすくする。「Tab」キー．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４マス分空く．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E6C4A-97F5-AE97-D391-5F18676D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9" y="326570"/>
            <a:ext cx="8360058" cy="42291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202204-BC36-E483-53EF-AF46936B3149}"/>
              </a:ext>
            </a:extLst>
          </p:cNvPr>
          <p:cNvCxnSpPr>
            <a:cxnSpLocks/>
          </p:cNvCxnSpPr>
          <p:nvPr/>
        </p:nvCxnSpPr>
        <p:spPr>
          <a:xfrm>
            <a:off x="1208315" y="2318657"/>
            <a:ext cx="3673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FE2C6B-9B7C-C9FB-9AF6-179295C91975}"/>
              </a:ext>
            </a:extLst>
          </p:cNvPr>
          <p:cNvCxnSpPr>
            <a:cxnSpLocks/>
          </p:cNvCxnSpPr>
          <p:nvPr/>
        </p:nvCxnSpPr>
        <p:spPr>
          <a:xfrm>
            <a:off x="1208315" y="2813957"/>
            <a:ext cx="438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C9BEF7-F23C-E869-C2C7-C81EF161D2A9}"/>
              </a:ext>
            </a:extLst>
          </p:cNvPr>
          <p:cNvCxnSpPr>
            <a:cxnSpLocks/>
          </p:cNvCxnSpPr>
          <p:nvPr/>
        </p:nvCxnSpPr>
        <p:spPr>
          <a:xfrm>
            <a:off x="1279073" y="3336472"/>
            <a:ext cx="3673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50913AF-F25C-59DA-9DA8-E859207E5F08}"/>
              </a:ext>
            </a:extLst>
          </p:cNvPr>
          <p:cNvSpPr/>
          <p:nvPr/>
        </p:nvSpPr>
        <p:spPr>
          <a:xfrm>
            <a:off x="3837214" y="2171701"/>
            <a:ext cx="4677533" cy="1273628"/>
          </a:xfrm>
          <a:prstGeom prst="wedgeRectCallout">
            <a:avLst>
              <a:gd name="adj1" fmla="val -66189"/>
              <a:gd name="adj2" fmla="val -1404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altLang="ja" sz="2000" dirty="0">
              <a:highlight>
                <a:srgbClr val="D9D2E9"/>
              </a:highlight>
            </a:endParaRPr>
          </a:p>
          <a:p>
            <a:pPr lvl="0"/>
            <a:endParaRPr lang="en-GB" altLang="ja" sz="3200" dirty="0">
              <a:highlight>
                <a:srgbClr val="D9D2E9"/>
              </a:highlight>
            </a:endParaRPr>
          </a:p>
          <a:p>
            <a:pPr lvl="0"/>
            <a:r>
              <a:rPr lang="en-GB" altLang="ja" sz="3200" dirty="0">
                <a:highlight>
                  <a:srgbClr val="D9D2E9"/>
                </a:highlight>
              </a:rPr>
              <a:t>③</a:t>
            </a:r>
            <a:r>
              <a:rPr lang="en-GB" altLang="ja" sz="3200" dirty="0">
                <a:highlight>
                  <a:srgbClr val="D9D2E9"/>
                </a:highlight>
                <a:ea typeface="Arial"/>
                <a:cs typeface="Arial"/>
              </a:rPr>
              <a:t>if-</a:t>
            </a:r>
            <a:r>
              <a:rPr lang="en-GB" altLang="ja" sz="3200" dirty="0" err="1">
                <a:highlight>
                  <a:srgbClr val="D9D2E9"/>
                </a:highlight>
                <a:ea typeface="Arial"/>
                <a:cs typeface="Arial"/>
              </a:rPr>
              <a:t>elif</a:t>
            </a:r>
            <a:r>
              <a:rPr lang="en-GB" altLang="ja" sz="3200" dirty="0">
                <a:highlight>
                  <a:srgbClr val="D9D2E9"/>
                </a:highlight>
                <a:ea typeface="Arial"/>
                <a:cs typeface="Arial"/>
              </a:rPr>
              <a:t>-else</a:t>
            </a:r>
            <a:r>
              <a:rPr lang="ja-JP" altLang="en-US" sz="3200" dirty="0">
                <a:highlight>
                  <a:srgbClr val="D9D2E9"/>
                </a:highlight>
                <a:ea typeface="Arial"/>
                <a:cs typeface="Arial"/>
              </a:rPr>
              <a:t>文</a:t>
            </a:r>
            <a:endParaRPr lang="ja-JP" altLang="en-US" sz="3200" dirty="0">
              <a:ea typeface="Arial"/>
              <a:cs typeface="Arial"/>
            </a:endParaRPr>
          </a:p>
          <a:p>
            <a:pPr lvl="0"/>
            <a:r>
              <a:rPr lang="ja-JP" altLang="en-US" sz="3200" dirty="0">
                <a:ea typeface="Arial"/>
                <a:cs typeface="Arial"/>
              </a:rPr>
              <a:t>⇒３つ以上の条件式</a:t>
            </a:r>
          </a:p>
          <a:p>
            <a:pPr lvl="0">
              <a:spcBef>
                <a:spcPts val="1200"/>
              </a:spcBef>
            </a:pPr>
            <a:endParaRPr lang="ja-JP" altLang="en-US" sz="3200" dirty="0">
              <a:ea typeface="Arial"/>
              <a:cs typeface="Arial"/>
            </a:endParaRP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62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2B412-8E2D-BAE6-CE61-1D757C01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5" y="2234991"/>
            <a:ext cx="7653065" cy="2451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23877-C61D-8184-ED97-34C5A8D8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2" y="158348"/>
            <a:ext cx="5852304" cy="18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C91CB-7F1D-39CB-70EC-D4801576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1" y="120910"/>
            <a:ext cx="7151859" cy="2204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C99BC-DF22-E06D-53C9-FEAEFFD8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9" y="2439169"/>
            <a:ext cx="7882740" cy="24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082-E164-256A-07A1-9433B61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1457"/>
            <a:ext cx="8520600" cy="1445079"/>
          </a:xfrm>
        </p:spPr>
        <p:txBody>
          <a:bodyPr/>
          <a:lstStyle/>
          <a:p>
            <a:pPr algn="l"/>
            <a:r>
              <a:rPr lang="ja-JP" altLang="en-US" dirty="0"/>
              <a:t>アイスブレイク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52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4904-98D3-6361-1BAB-CDB63893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0"/>
            <a:ext cx="6515100" cy="666518"/>
          </a:xfrm>
        </p:spPr>
        <p:txBody>
          <a:bodyPr>
            <a:normAutofit/>
          </a:bodyPr>
          <a:lstStyle/>
          <a:p>
            <a:r>
              <a:rPr lang="ja-JP" altLang="en-US" dirty="0">
                <a:highlight>
                  <a:srgbClr val="FFFF00"/>
                </a:highlight>
              </a:rPr>
              <a:t>残りの時間で以下の課題に取り組む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FB3E8CA0-8935-6CB2-9490-7162B745B2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3178" y="572700"/>
            <a:ext cx="8521700" cy="150919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500" dirty="0">
                <a:solidFill>
                  <a:schemeClr val="dk2"/>
                </a:solidFill>
              </a:rPr>
              <a:t>課題１）</a:t>
            </a:r>
          </a:p>
          <a:p>
            <a:pPr marL="114300" indent="0">
              <a:buNone/>
            </a:pPr>
            <a:r>
              <a:rPr lang="ja-JP" altLang="en-US" sz="2000" dirty="0">
                <a:latin typeface="+mn-lt"/>
              </a:rPr>
              <a:t>点数を入力させ、</a:t>
            </a:r>
            <a:r>
              <a:rPr lang="en-US" altLang="ja-JP" sz="2000" dirty="0">
                <a:latin typeface="+mn-lt"/>
              </a:rPr>
              <a:t>50</a:t>
            </a:r>
            <a:r>
              <a:rPr lang="ja-JP" altLang="en-US" sz="2000" dirty="0">
                <a:latin typeface="+mn-lt"/>
              </a:rPr>
              <a:t>点以上であれば「合格です。」</a:t>
            </a:r>
            <a:r>
              <a:rPr lang="en-US" altLang="ja-JP" sz="2000" dirty="0">
                <a:latin typeface="+mn-lt"/>
              </a:rPr>
              <a:t>50</a:t>
            </a:r>
            <a:r>
              <a:rPr lang="ja-JP" altLang="en-US" sz="2000" dirty="0">
                <a:latin typeface="+mn-lt"/>
              </a:rPr>
              <a:t>点未満であれば、「不合格です。」と入力させるプログラムを作成する。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9587B-718C-E9AC-0134-DC1A8961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9" y="2193040"/>
            <a:ext cx="7260122" cy="29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72B091-F57C-5989-450C-037F47D06F5D}"/>
              </a:ext>
            </a:extLst>
          </p:cNvPr>
          <p:cNvSpPr txBox="1"/>
          <p:nvPr/>
        </p:nvSpPr>
        <p:spPr>
          <a:xfrm>
            <a:off x="73479" y="231354"/>
            <a:ext cx="8894251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課題２） 点数を入力させ、</a:t>
            </a:r>
            <a:r>
              <a:rPr lang="en-US" altLang="ja-JP" sz="2000" dirty="0"/>
              <a:t>90</a:t>
            </a:r>
            <a:r>
              <a:rPr lang="ja-JP" altLang="en-US" sz="2000" dirty="0"/>
              <a:t>点以上であれば「優秀です！」、</a:t>
            </a:r>
            <a:r>
              <a:rPr lang="en-US" altLang="ja-JP" sz="2000" dirty="0"/>
              <a:t>90</a:t>
            </a:r>
            <a:r>
              <a:rPr lang="ja-JP" altLang="en-US" sz="2000" dirty="0"/>
              <a:t>点未満かつ</a:t>
            </a:r>
            <a:r>
              <a:rPr lang="en-US" altLang="ja-JP" sz="2000" dirty="0"/>
              <a:t>70</a:t>
            </a:r>
            <a:r>
              <a:rPr lang="ja-JP" altLang="en-US" sz="2000" dirty="0"/>
              <a:t>点以上であれば「合格です！」、</a:t>
            </a:r>
            <a:r>
              <a:rPr lang="en-US" altLang="ja-JP" sz="2000" dirty="0"/>
              <a:t>70</a:t>
            </a:r>
            <a:r>
              <a:rPr lang="ja-JP" altLang="en-US" sz="2000" dirty="0"/>
              <a:t>点未満であれば「もう少し頑張ろう！」と表示させるプログラムを作成してください。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0841F-5A6C-DA60-C47B-C18C88A2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8" y="1410251"/>
            <a:ext cx="8268854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488529" y="94837"/>
            <a:ext cx="7013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～第２章プログラミングの流れ～</a:t>
            </a:r>
            <a:endParaRPr sz="3200" dirty="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87778" y="993228"/>
            <a:ext cx="8768443" cy="396929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1回目：</a:t>
            </a:r>
            <a:r>
              <a:rPr lang="ja-JP" altLang="en-US" sz="2400" dirty="0"/>
              <a:t>アルゴリズムとは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2</a:t>
            </a:r>
            <a:r>
              <a:rPr lang="ja-JP" altLang="en-US" sz="2400" dirty="0"/>
              <a:t>回目：フローチャートとアクティビティ図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2"/>
                </a:solidFill>
              </a:rPr>
              <a:t>3</a:t>
            </a:r>
            <a:r>
              <a:rPr lang="ja-JP" altLang="en-US" sz="2400" dirty="0">
                <a:solidFill>
                  <a:schemeClr val="bg2"/>
                </a:solidFill>
              </a:rPr>
              <a:t>回目：プログラミング言語とは、</a:t>
            </a:r>
            <a:r>
              <a:rPr lang="en-US" altLang="ja-JP" sz="2400" dirty="0">
                <a:solidFill>
                  <a:schemeClr val="bg2"/>
                </a:solidFill>
              </a:rPr>
              <a:t>Python</a:t>
            </a:r>
            <a:r>
              <a:rPr lang="ja-JP" altLang="en-US" sz="2400" dirty="0">
                <a:solidFill>
                  <a:schemeClr val="bg2"/>
                </a:solidFill>
              </a:rPr>
              <a:t>の基本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>
                <a:highlight>
                  <a:srgbClr val="FF00FF"/>
                </a:highlight>
              </a:rPr>
              <a:t>4</a:t>
            </a:r>
            <a:r>
              <a:rPr lang="ja" sz="2400" dirty="0">
                <a:highlight>
                  <a:srgbClr val="FF00FF"/>
                </a:highlight>
              </a:rPr>
              <a:t>回目</a:t>
            </a:r>
            <a:r>
              <a:rPr lang="ja-JP" altLang="en-US" sz="2400" dirty="0">
                <a:highlight>
                  <a:srgbClr val="FF00FF"/>
                </a:highlight>
              </a:rPr>
              <a:t>：</a:t>
            </a:r>
            <a:r>
              <a:rPr lang="ja" sz="2400" dirty="0">
                <a:highlight>
                  <a:srgbClr val="FF00FF"/>
                </a:highlight>
              </a:rPr>
              <a:t>条件分岐式と繰り返し命令のプログラムを使いこなす</a:t>
            </a:r>
            <a:endParaRPr sz="2400" dirty="0"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5</a:t>
            </a:r>
            <a:r>
              <a:rPr lang="ja" sz="2400" dirty="0"/>
              <a:t>回目：</a:t>
            </a:r>
            <a:r>
              <a:rPr lang="ja-JP" altLang="en-US" sz="2400" dirty="0"/>
              <a:t>配列と</a:t>
            </a:r>
            <a:r>
              <a:rPr lang="en-GB" altLang="ja-JP" sz="2400" dirty="0"/>
              <a:t>Random</a:t>
            </a:r>
            <a:r>
              <a:rPr lang="ja-JP" altLang="en-US" sz="2400" dirty="0"/>
              <a:t>関数とは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6</a:t>
            </a:r>
            <a:r>
              <a:rPr lang="ja" sz="2400" dirty="0"/>
              <a:t>回目：</a:t>
            </a:r>
            <a:r>
              <a:rPr lang="ja-JP" altLang="en-US" sz="2400" dirty="0"/>
              <a:t>関数を作る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7</a:t>
            </a:r>
            <a:r>
              <a:rPr lang="ja" sz="2400" dirty="0"/>
              <a:t>回目：まとめプリントに取り組む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D105C-2AF1-EE8B-5FC8-6E9D7D0BC2ED}"/>
              </a:ext>
            </a:extLst>
          </p:cNvPr>
          <p:cNvSpPr txBox="1"/>
          <p:nvPr/>
        </p:nvSpPr>
        <p:spPr>
          <a:xfrm>
            <a:off x="103184" y="133383"/>
            <a:ext cx="9040815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課題３）年齢を入力させ、５歳以下ならば「入場料金は無料です。」</a:t>
            </a:r>
            <a:r>
              <a:rPr lang="en-US" altLang="ja-JP" sz="2000" dirty="0"/>
              <a:t>25</a:t>
            </a:r>
            <a:r>
              <a:rPr lang="ja-JP" altLang="en-US" sz="2000" dirty="0"/>
              <a:t>歳以下ならば「入場料は学生料金</a:t>
            </a:r>
            <a:r>
              <a:rPr lang="en-US" altLang="ja-JP" sz="2000" dirty="0"/>
              <a:t>600</a:t>
            </a:r>
            <a:r>
              <a:rPr lang="ja-JP" altLang="en-US" sz="2000" dirty="0"/>
              <a:t>円です。」</a:t>
            </a:r>
            <a:r>
              <a:rPr lang="en-US" altLang="ja-JP" sz="2000" dirty="0"/>
              <a:t>60</a:t>
            </a:r>
            <a:r>
              <a:rPr lang="ja-JP" altLang="en-US" sz="2000" dirty="0"/>
              <a:t>歳以下ならば「入場料は大人料金</a:t>
            </a:r>
            <a:r>
              <a:rPr lang="en-US" altLang="ja-JP" sz="2000" dirty="0"/>
              <a:t>1000</a:t>
            </a:r>
            <a:r>
              <a:rPr lang="ja-JP" altLang="en-US" sz="2000" dirty="0"/>
              <a:t>円です。」それ以外は「入場料金はシニア料金</a:t>
            </a:r>
            <a:r>
              <a:rPr lang="en-US" altLang="ja-JP" sz="2000" dirty="0"/>
              <a:t>700</a:t>
            </a:r>
            <a:r>
              <a:rPr lang="ja-JP" altLang="en-US" sz="2000" dirty="0"/>
              <a:t>円です。」と表示させるプログラムを作成してください。</a:t>
            </a:r>
            <a:endParaRPr lang="en-GB" altLang="ja-JP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5979A-7D18-8FCC-9F8E-B95EE10E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6" y="1417145"/>
            <a:ext cx="7686690" cy="37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3C881-9AC5-3DD8-BAF0-6E0919244F2C}"/>
              </a:ext>
            </a:extLst>
          </p:cNvPr>
          <p:cNvSpPr txBox="1"/>
          <p:nvPr/>
        </p:nvSpPr>
        <p:spPr>
          <a:xfrm>
            <a:off x="1" y="146958"/>
            <a:ext cx="9143999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課題４）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（１）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for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文を使って、０から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20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まで数字を表示させるプログラムを作成してください。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（２）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101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以上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130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未満の数字を表示させる。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（３）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400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以上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1000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未満の数字を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163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ずつ増やした数列を作成する。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（４）「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333 × 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」～「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333 × 9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」までの計算を示す。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1B7CD-4D55-3CA1-C469-81AB79E4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64" y="2019354"/>
            <a:ext cx="8060871" cy="23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5224B-369B-528A-5D2C-A9FFED78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204457"/>
            <a:ext cx="8821381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8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B41D3-56E6-8E6F-9A88-BE1F7D3A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2" y="844649"/>
            <a:ext cx="8268854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EAE0A-F147-2736-8A52-B57F2647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8" y="447403"/>
            <a:ext cx="8611083" cy="40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295372" y="2267433"/>
            <a:ext cx="8979258" cy="1292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条件式</a:t>
            </a:r>
            <a:r>
              <a:rPr lang="ja-JP" altLang="en-US" sz="3600" dirty="0"/>
              <a:t>を使って</a:t>
            </a:r>
            <a:r>
              <a:rPr lang="ja" sz="3600" dirty="0"/>
              <a:t>プログラム</a:t>
            </a:r>
            <a:r>
              <a:rPr lang="ja-JP" altLang="en-US" sz="3600" dirty="0"/>
              <a:t>を実行しよう。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 dirty="0"/>
          </a:p>
        </p:txBody>
      </p:sp>
      <p:sp>
        <p:nvSpPr>
          <p:cNvPr id="4" name="Google Shape;110;p26">
            <a:extLst>
              <a:ext uri="{FF2B5EF4-FFF2-40B4-BE49-F238E27FC236}">
                <a16:creationId xmlns:a16="http://schemas.microsoft.com/office/drawing/2014/main" id="{1A2A077C-824E-6F9A-CB60-E99E5A79B56C}"/>
              </a:ext>
            </a:extLst>
          </p:cNvPr>
          <p:cNvSpPr txBox="1">
            <a:spLocks/>
          </p:cNvSpPr>
          <p:nvPr/>
        </p:nvSpPr>
        <p:spPr>
          <a:xfrm>
            <a:off x="74935" y="730214"/>
            <a:ext cx="8520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ja-JP" altLang="en-US" sz="3700" dirty="0"/>
              <a:t>～本時のめあて～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264850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～本時の流れ～</a:t>
            </a:r>
            <a:endParaRPr sz="3700"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094014"/>
            <a:ext cx="8520600" cy="3918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1.</a:t>
            </a:r>
            <a:r>
              <a:rPr lang="ja-JP" altLang="en-US" sz="3600" dirty="0"/>
              <a:t>前回の復習</a:t>
            </a:r>
            <a:r>
              <a:rPr lang="ja" sz="3600" dirty="0"/>
              <a:t>(5min)</a:t>
            </a:r>
            <a:endParaRPr sz="3600" dirty="0"/>
          </a:p>
          <a:p>
            <a:pPr marL="0" lvl="0" indent="0">
              <a:spcBef>
                <a:spcPts val="1200"/>
              </a:spcBef>
              <a:buNone/>
            </a:pPr>
            <a:r>
              <a:rPr lang="ja" sz="3600" dirty="0"/>
              <a:t>2.</a:t>
            </a:r>
            <a:r>
              <a:rPr lang="ja-JP" altLang="en-US" sz="3600" dirty="0"/>
              <a:t>分岐条件とは</a:t>
            </a:r>
            <a:r>
              <a:rPr lang="ja" sz="3600" dirty="0"/>
              <a:t>(15min)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3.アイスブレイク(5min)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4.</a:t>
            </a:r>
            <a:r>
              <a:rPr lang="ja-JP" altLang="en-US" sz="3600" dirty="0"/>
              <a:t>課題</a:t>
            </a:r>
            <a:r>
              <a:rPr lang="ja" sz="3600" dirty="0"/>
              <a:t>(20min)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dirty="0"/>
              <a:t>5</a:t>
            </a:r>
            <a:r>
              <a:rPr lang="en-US" sz="3600" dirty="0"/>
              <a:t>.</a:t>
            </a:r>
            <a:r>
              <a:rPr lang="ja-JP" altLang="en-US" sz="3600" dirty="0"/>
              <a:t>振り返りシート記入</a:t>
            </a:r>
            <a:r>
              <a:rPr lang="en-US" altLang="ja-JP" sz="3600" dirty="0"/>
              <a:t>(5min)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101400" y="19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①</a:t>
            </a:r>
            <a:r>
              <a:rPr lang="ja-JP" altLang="en-US" dirty="0"/>
              <a:t>前回の</a:t>
            </a:r>
            <a:r>
              <a:rPr lang="ja" dirty="0"/>
              <a:t>復習(5min)</a:t>
            </a:r>
            <a:endParaRPr dirty="0"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200900" y="841113"/>
            <a:ext cx="85206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2000" dirty="0"/>
              <a:t>演算子を使って基本的な計算を行おう。</a:t>
            </a:r>
            <a:endParaRPr sz="2000" dirty="0"/>
          </a:p>
        </p:txBody>
      </p:sp>
      <p:pic>
        <p:nvPicPr>
          <p:cNvPr id="136" name="Google Shape;1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63" y="1404050"/>
            <a:ext cx="8474287" cy="31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B1A0-A07A-BDAF-EA2F-6A70FD46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1" y="133115"/>
            <a:ext cx="8520600" cy="731975"/>
          </a:xfrm>
        </p:spPr>
        <p:txBody>
          <a:bodyPr>
            <a:normAutofit/>
          </a:bodyPr>
          <a:lstStyle/>
          <a:p>
            <a:r>
              <a:rPr lang="ja-JP" altLang="en-US" dirty="0"/>
              <a:t>前回のポイント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5BD57-2D0C-2B41-7EA6-559C8C72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4" y="743366"/>
            <a:ext cx="5491832" cy="126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86D38-11AE-C229-827F-81758CBC0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3" y="2196397"/>
            <a:ext cx="4643290" cy="2269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18440-E424-2C55-9683-AC8FD753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02" y="1766920"/>
            <a:ext cx="5412418" cy="20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311700" y="153900"/>
            <a:ext cx="8520600" cy="540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条件式と条件分岐式</a:t>
            </a:r>
            <a:endParaRPr sz="3600" dirty="0">
              <a:highlight>
                <a:srgbClr val="FFFF00"/>
              </a:highlight>
            </a:endParaRPr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81643" y="913174"/>
            <a:ext cx="8886182" cy="4076425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 dirty="0">
                <a:solidFill>
                  <a:schemeClr val="bg2"/>
                </a:solidFill>
              </a:rPr>
              <a:t>ある条件に</a:t>
            </a: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っているかどうかを計算し、</a:t>
            </a:r>
            <a:endParaRPr lang="en-GB" altLang="ja"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 dirty="0">
                <a:solidFill>
                  <a:schemeClr val="bg2"/>
                </a:solidFill>
              </a:rPr>
              <a:t>条件に</a:t>
            </a: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っている場合は（</a:t>
            </a:r>
            <a:r>
              <a:rPr lang="ja" sz="3200" dirty="0">
                <a:solidFill>
                  <a:schemeClr val="dk1"/>
                </a:solidFill>
              </a:rPr>
              <a:t>　　</a:t>
            </a:r>
            <a:r>
              <a:rPr lang="ja" sz="3200" dirty="0">
                <a:solidFill>
                  <a:schemeClr val="bg2"/>
                </a:solidFill>
              </a:rPr>
              <a:t>）、</a:t>
            </a: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っていない場合は（</a:t>
            </a:r>
            <a:r>
              <a:rPr lang="ja" sz="3200" dirty="0">
                <a:solidFill>
                  <a:schemeClr val="dk1"/>
                </a:solidFill>
              </a:rPr>
              <a:t>　　</a:t>
            </a:r>
            <a:r>
              <a:rPr lang="ja" sz="3200" dirty="0">
                <a:solidFill>
                  <a:schemeClr val="bg2"/>
                </a:solidFill>
              </a:rPr>
              <a:t>）という答えを出す計算式を（</a:t>
            </a:r>
            <a:r>
              <a:rPr lang="ja" sz="3200" dirty="0">
                <a:solidFill>
                  <a:schemeClr val="dk1"/>
                </a:solidFill>
              </a:rPr>
              <a:t>　　　　</a:t>
            </a:r>
            <a:r>
              <a:rPr lang="ja" sz="3200" dirty="0">
                <a:solidFill>
                  <a:schemeClr val="bg2"/>
                </a:solidFill>
              </a:rPr>
              <a:t>）という。</a:t>
            </a: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 dirty="0">
                <a:solidFill>
                  <a:schemeClr val="bg2"/>
                </a:solidFill>
              </a:rPr>
              <a:t>また、ある条件に合っている場合と、</a:t>
            </a: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っていない場合とで実行する命令をかえる記述を</a:t>
            </a: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dirty="0">
                <a:solidFill>
                  <a:schemeClr val="bg2"/>
                </a:solidFill>
              </a:rPr>
              <a:t>（</a:t>
            </a:r>
            <a:r>
              <a:rPr lang="ja" sz="3200" dirty="0">
                <a:solidFill>
                  <a:schemeClr val="dk1"/>
                </a:solidFill>
              </a:rPr>
              <a:t>　　　　　　　</a:t>
            </a:r>
            <a:r>
              <a:rPr lang="ja" sz="3200" dirty="0">
                <a:solidFill>
                  <a:schemeClr val="bg2"/>
                </a:solidFill>
              </a:rPr>
              <a:t>）という。</a:t>
            </a:r>
            <a:r>
              <a:rPr lang="ja" sz="3200" dirty="0">
                <a:solidFill>
                  <a:schemeClr val="dk1"/>
                </a:solidFill>
              </a:rPr>
              <a:t>　　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B7301-6927-99BC-9D40-5D68758100AC}"/>
              </a:ext>
            </a:extLst>
          </p:cNvPr>
          <p:cNvSpPr txBox="1"/>
          <p:nvPr/>
        </p:nvSpPr>
        <p:spPr>
          <a:xfrm>
            <a:off x="5143500" y="1420586"/>
            <a:ext cx="685800" cy="60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真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BD7C7-605B-B0CC-D9CC-191AEA9105B6}"/>
              </a:ext>
            </a:extLst>
          </p:cNvPr>
          <p:cNvSpPr txBox="1"/>
          <p:nvPr/>
        </p:nvSpPr>
        <p:spPr>
          <a:xfrm>
            <a:off x="4330718" y="192716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偽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3D026-B031-F62A-4EF2-94212F1F13F4}"/>
              </a:ext>
            </a:extLst>
          </p:cNvPr>
          <p:cNvSpPr txBox="1"/>
          <p:nvPr/>
        </p:nvSpPr>
        <p:spPr>
          <a:xfrm>
            <a:off x="2318657" y="2432957"/>
            <a:ext cx="157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条件式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96F1-A9F7-C39A-F025-8FE295141FCC}"/>
              </a:ext>
            </a:extLst>
          </p:cNvPr>
          <p:cNvSpPr txBox="1"/>
          <p:nvPr/>
        </p:nvSpPr>
        <p:spPr>
          <a:xfrm>
            <a:off x="922564" y="4335235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条件分岐式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250375" y="4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〇今日のコード</a:t>
            </a:r>
            <a:br>
              <a:rPr lang="en-GB" altLang="ja" dirty="0"/>
            </a:br>
            <a:endParaRPr dirty="0"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250375" y="614650"/>
            <a:ext cx="8670600" cy="1867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①変数名 = input("メッセージを表示: ")</a:t>
            </a:r>
            <a:endParaRPr sz="2400" dirty="0"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⇒数字や文字を入力させたいとき　</a:t>
            </a:r>
            <a:r>
              <a:rPr lang="ja" sz="2400" dirty="0">
                <a:latin typeface="Arial"/>
                <a:ea typeface="Arial"/>
                <a:cs typeface="Arial"/>
                <a:sym typeface="Arial"/>
              </a:rPr>
              <a:t>　　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number = </a:t>
            </a:r>
            <a:r>
              <a:rPr lang="ja" sz="2400" dirty="0">
                <a:solidFill>
                  <a:srgbClr val="257693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" sz="2400" dirty="0">
                <a:solidFill>
                  <a:srgbClr val="6A5221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" sz="2400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"数字を入力してください。"</a:t>
            </a: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（※　int ：整数、　float：小数）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AF660-F4D9-CF29-1B2F-004EB9BC4DE6}"/>
              </a:ext>
            </a:extLst>
          </p:cNvPr>
          <p:cNvSpPr txBox="1"/>
          <p:nvPr/>
        </p:nvSpPr>
        <p:spPr>
          <a:xfrm>
            <a:off x="250375" y="2375807"/>
            <a:ext cx="8771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ja-JP" altLang="en-US" sz="2400" dirty="0">
                <a:highlight>
                  <a:srgbClr val="D9D2E9"/>
                </a:highlight>
              </a:rPr>
              <a:t>②</a:t>
            </a:r>
            <a:r>
              <a:rPr lang="en-US" altLang="ja-JP" sz="2400" dirty="0">
                <a:highlight>
                  <a:srgbClr val="D9D2E9"/>
                </a:highlight>
              </a:rPr>
              <a:t>if-else</a:t>
            </a:r>
            <a:r>
              <a:rPr lang="ja-JP" altLang="en-US" sz="2400" dirty="0">
                <a:highlight>
                  <a:srgbClr val="D9D2E9"/>
                </a:highlight>
              </a:rPr>
              <a:t>文</a:t>
            </a:r>
            <a:r>
              <a:rPr lang="ja-JP" altLang="en-US" sz="2400" dirty="0">
                <a:highlight>
                  <a:schemeClr val="lt1"/>
                </a:highlight>
              </a:rPr>
              <a:t>⇒条件分岐式</a:t>
            </a:r>
          </a:p>
          <a:p>
            <a:pPr lvl="0">
              <a:spcBef>
                <a:spcPts val="1200"/>
              </a:spcBef>
            </a:pPr>
            <a:r>
              <a:rPr lang="en-US" altLang="ja-JP" sz="2400" dirty="0"/>
              <a:t>if </a:t>
            </a:r>
            <a:r>
              <a:rPr lang="ja-JP" altLang="en-US" sz="2400" dirty="0"/>
              <a:t>条件式</a:t>
            </a:r>
            <a:r>
              <a:rPr lang="en-US" altLang="ja-JP" sz="2400" dirty="0"/>
              <a:t>:</a:t>
            </a:r>
            <a:endParaRPr lang="ja-JP" altLang="en-US" sz="2400" dirty="0"/>
          </a:p>
          <a:p>
            <a:pPr lvl="0"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ja-JP" altLang="en-US" sz="2400" dirty="0"/>
              <a:t>    </a:t>
            </a:r>
            <a:r>
              <a:rPr lang="en-US" altLang="ja-JP" sz="2400" dirty="0"/>
              <a:t># </a:t>
            </a:r>
            <a:r>
              <a:rPr lang="ja-JP" altLang="en-US" sz="2400" dirty="0"/>
              <a:t>条件が </a:t>
            </a:r>
            <a:r>
              <a:rPr lang="en-US" altLang="ja-JP" sz="2400" dirty="0"/>
              <a:t>True </a:t>
            </a:r>
            <a:r>
              <a:rPr lang="ja-JP" altLang="en-US" sz="2400" dirty="0"/>
              <a:t>のときに実行される処理</a:t>
            </a:r>
          </a:p>
          <a:p>
            <a:pPr lvl="0"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-US" altLang="ja-JP" sz="2400" dirty="0"/>
              <a:t>else:</a:t>
            </a:r>
            <a:endParaRPr lang="ja-JP" altLang="en-US" sz="2400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/>
              <a:t>    </a:t>
            </a:r>
            <a:r>
              <a:rPr lang="en-US" altLang="ja-JP" sz="2400" dirty="0"/>
              <a:t># </a:t>
            </a:r>
            <a:r>
              <a:rPr lang="ja-JP" altLang="en-US" sz="2400" dirty="0"/>
              <a:t>条件が </a:t>
            </a:r>
            <a:r>
              <a:rPr lang="en-US" altLang="ja-JP" sz="2400" dirty="0"/>
              <a:t>False </a:t>
            </a:r>
            <a:r>
              <a:rPr lang="ja-JP" altLang="en-US" sz="2400" dirty="0"/>
              <a:t>のときに実行される処理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311700" y="247300"/>
            <a:ext cx="8520600" cy="1997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dirty="0">
                <a:highlight>
                  <a:srgbClr val="D9D2E9"/>
                </a:highlight>
              </a:rPr>
              <a:t>③</a:t>
            </a:r>
            <a:r>
              <a:rPr lang="ja" sz="32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if-elif-else文</a:t>
            </a:r>
            <a:endParaRPr lang="en-GB" altLang="ja" sz="3200" dirty="0"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dirty="0">
                <a:latin typeface="Arial"/>
                <a:ea typeface="Arial"/>
                <a:cs typeface="Arial"/>
                <a:sym typeface="Arial"/>
              </a:rPr>
              <a:t>⇒３つ以上の条件式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14713-1B9A-A22A-DD53-DDDD0B459F57}"/>
              </a:ext>
            </a:extLst>
          </p:cNvPr>
          <p:cNvSpPr txBox="1"/>
          <p:nvPr/>
        </p:nvSpPr>
        <p:spPr>
          <a:xfrm>
            <a:off x="200025" y="2245179"/>
            <a:ext cx="8743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ja-JP" altLang="en-US" sz="3200" dirty="0">
                <a:highlight>
                  <a:srgbClr val="D9D2E9"/>
                </a:highlight>
              </a:rPr>
              <a:t>④</a:t>
            </a:r>
            <a:r>
              <a:rPr lang="en-US" altLang="ja-JP" sz="3200" dirty="0">
                <a:highlight>
                  <a:srgbClr val="D9D2E9"/>
                </a:highlight>
              </a:rPr>
              <a:t>for</a:t>
            </a:r>
            <a:r>
              <a:rPr lang="ja-JP" altLang="en-US" sz="3200" dirty="0">
                <a:highlight>
                  <a:srgbClr val="D9D2E9"/>
                </a:highlight>
              </a:rPr>
              <a:t>文</a:t>
            </a:r>
          </a:p>
          <a:p>
            <a:pPr lvl="0"/>
            <a:endParaRPr lang="ja-JP" altLang="en-US" sz="3200" dirty="0"/>
          </a:p>
          <a:p>
            <a:pPr lvl="0"/>
            <a:r>
              <a:rPr lang="ja-JP" altLang="en-US" sz="3200" dirty="0"/>
              <a:t>⇒繰り返し命令</a:t>
            </a:r>
          </a:p>
          <a:p>
            <a:pPr lvl="0" indent="457200"/>
            <a:r>
              <a:rPr lang="en-US" altLang="ja-JP" sz="3200" dirty="0"/>
              <a:t>for </a:t>
            </a:r>
            <a:r>
              <a:rPr lang="ja-JP" altLang="en-US" sz="3200" dirty="0"/>
              <a:t>　カウント変数　　</a:t>
            </a:r>
            <a:r>
              <a:rPr lang="en-US" altLang="ja-JP" sz="3200" dirty="0"/>
              <a:t>in  range(</a:t>
            </a:r>
            <a:r>
              <a:rPr lang="ja-JP" altLang="en-US" sz="3200" dirty="0"/>
              <a:t>回数</a:t>
            </a:r>
            <a:r>
              <a:rPr lang="en-US" altLang="ja-JP" sz="3200" dirty="0"/>
              <a:t>)</a:t>
            </a:r>
            <a:r>
              <a:rPr lang="ja-JP" altLang="en-US" sz="3200" dirty="0"/>
              <a:t>：</a:t>
            </a:r>
          </a:p>
          <a:p>
            <a:pPr lvl="0"/>
            <a:r>
              <a:rPr lang="ja-JP" altLang="en-US" sz="3200" dirty="0"/>
              <a:t>　　　	繰り返す処理</a:t>
            </a:r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On-screen Show (16:9)</PresentationFormat>
  <Paragraphs>110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Courier New</vt:lpstr>
      <vt:lpstr>Google Sans Text</vt:lpstr>
      <vt:lpstr>Oswald</vt:lpstr>
      <vt:lpstr>Montserrat</vt:lpstr>
      <vt:lpstr>Playfair Display</vt:lpstr>
      <vt:lpstr>Arial</vt:lpstr>
      <vt:lpstr>Simple Light</vt:lpstr>
      <vt:lpstr>Pop</vt:lpstr>
      <vt:lpstr>　　      情報Ⅰ　</vt:lpstr>
      <vt:lpstr>～第２章プログラミングの流れ～</vt:lpstr>
      <vt:lpstr>PowerPoint Presentation</vt:lpstr>
      <vt:lpstr>～本時の流れ～</vt:lpstr>
      <vt:lpstr>①前回の復習(5min)</vt:lpstr>
      <vt:lpstr>前回のポイント</vt:lpstr>
      <vt:lpstr>条件式と条件分岐式</vt:lpstr>
      <vt:lpstr>〇今日のコード </vt:lpstr>
      <vt:lpstr>PowerPoint Presentation</vt:lpstr>
      <vt:lpstr>〇比較演算子</vt:lpstr>
      <vt:lpstr>例題）基本的なコードをコピペして実行しよう！  【主】（各２点×６＝１２点） </vt:lpstr>
      <vt:lpstr>PowerPoint Presentation</vt:lpstr>
      <vt:lpstr>※注意　　インデント</vt:lpstr>
      <vt:lpstr>PowerPoint Presentation</vt:lpstr>
      <vt:lpstr>PowerPoint Presentation</vt:lpstr>
      <vt:lpstr>PowerPoint Presentation</vt:lpstr>
      <vt:lpstr>アイスブレイク</vt:lpstr>
      <vt:lpstr>残りの時間で以下の課題に取り組む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Risa Suzuki</cp:lastModifiedBy>
  <cp:revision>11</cp:revision>
  <dcterms:modified xsi:type="dcterms:W3CDTF">2026-04-04T15:29:14Z</dcterms:modified>
</cp:coreProperties>
</file>