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  <p:sldMasterId id="2147483672" r:id="rId3"/>
    <p:sldMasterId id="2147483684" r:id="rId4"/>
  </p:sldMasterIdLst>
  <p:notesMasterIdLst>
    <p:notesMasterId r:id="rId30"/>
  </p:notesMasterIdLst>
  <p:sldIdLst>
    <p:sldId id="298" r:id="rId5"/>
    <p:sldId id="290" r:id="rId6"/>
    <p:sldId id="269" r:id="rId7"/>
    <p:sldId id="264" r:id="rId8"/>
    <p:sldId id="271" r:id="rId9"/>
    <p:sldId id="272" r:id="rId10"/>
    <p:sldId id="275" r:id="rId11"/>
    <p:sldId id="276" r:id="rId12"/>
    <p:sldId id="283" r:id="rId13"/>
    <p:sldId id="285" r:id="rId14"/>
    <p:sldId id="286" r:id="rId15"/>
    <p:sldId id="287" r:id="rId16"/>
    <p:sldId id="277" r:id="rId17"/>
    <p:sldId id="289" r:id="rId18"/>
    <p:sldId id="267" r:id="rId19"/>
    <p:sldId id="274" r:id="rId20"/>
    <p:sldId id="280" r:id="rId21"/>
    <p:sldId id="273" r:id="rId22"/>
    <p:sldId id="288" r:id="rId23"/>
    <p:sldId id="299" r:id="rId24"/>
    <p:sldId id="278" r:id="rId25"/>
    <p:sldId id="281" r:id="rId26"/>
    <p:sldId id="279" r:id="rId27"/>
    <p:sldId id="282" r:id="rId28"/>
    <p:sldId id="309" r:id="rId29"/>
  </p:sldIdLst>
  <p:sldSz cx="9144000" cy="5143500" type="screen16x9"/>
  <p:notesSz cx="6858000" cy="9144000"/>
  <p:embeddedFontLst>
    <p:embeddedFont>
      <p:font typeface="Aptos Serif" panose="02020604070405020304" pitchFamily="18" charset="0"/>
      <p:regular r:id="rId31"/>
      <p:bold r:id="rId32"/>
      <p:italic r:id="rId33"/>
      <p:boldItalic r:id="rId34"/>
    </p:embeddedFont>
    <p:embeddedFont>
      <p:font typeface="Avenir Next LT Pro" panose="020B0504020202020204" pitchFamily="34" charset="0"/>
      <p:regular r:id="rId35"/>
      <p:bold r:id="rId36"/>
      <p:italic r:id="rId37"/>
      <p:boldItalic r:id="rId38"/>
    </p:embeddedFont>
    <p:embeddedFont>
      <p:font typeface="Montserrat" panose="00000500000000000000" pitchFamily="2" charset="0"/>
      <p:regular r:id="rId39"/>
      <p:bold r:id="rId40"/>
      <p:italic r:id="rId41"/>
      <p:boldItalic r:id="rId42"/>
    </p:embeddedFont>
    <p:embeddedFont>
      <p:font typeface="Oswald" panose="00000500000000000000" pitchFamily="2" charset="0"/>
      <p:regular r:id="rId43"/>
      <p:bold r:id="rId44"/>
    </p:embeddedFont>
    <p:embeddedFont>
      <p:font typeface="Playfair Display" panose="00000500000000000000" pitchFamily="2" charset="0"/>
      <p:regular r:id="rId45"/>
      <p:bold r:id="rId46"/>
      <p:italic r:id="rId47"/>
      <p:boldItalic r:id="rId48"/>
    </p:embeddedFont>
    <p:embeddedFont>
      <p:font typeface="Posterama" panose="020B0504020200020000" pitchFamily="34" charset="0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80057" autoAdjust="0"/>
  </p:normalViewPr>
  <p:slideViewPr>
    <p:cSldViewPr snapToGrid="0">
      <p:cViewPr varScale="1">
        <p:scale>
          <a:sx n="78" d="100"/>
          <a:sy n="78" d="100"/>
        </p:scale>
        <p:origin x="108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9.fntdata"/><Relationship Id="rId21" Type="http://schemas.openxmlformats.org/officeDocument/2006/relationships/slide" Target="slides/slide17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font" Target="fonts/font2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2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0" Type="http://schemas.openxmlformats.org/officeDocument/2006/relationships/slide" Target="slides/slide16.xml"/><Relationship Id="rId41" Type="http://schemas.openxmlformats.org/officeDocument/2006/relationships/font" Target="fonts/font11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6.fntdata"/><Relationship Id="rId49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b11b95e7ef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b11b95e7ef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b3f78ec328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b3f78ec328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b3f78ec328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b3f78ec328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8de15ad27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8de15ad27f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9b59ae008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9b59ae008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>
          <a:extLst>
            <a:ext uri="{FF2B5EF4-FFF2-40B4-BE49-F238E27FC236}">
              <a16:creationId xmlns:a16="http://schemas.microsoft.com/office/drawing/2014/main" id="{B0DD5AFB-1E4F-AC79-6D7D-20A777DB2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b43a3bfded_0_118:notes">
            <a:extLst>
              <a:ext uri="{FF2B5EF4-FFF2-40B4-BE49-F238E27FC236}">
                <a16:creationId xmlns:a16="http://schemas.microsoft.com/office/drawing/2014/main" id="{C41DE3A3-CBD5-7A4A-2047-0627CD79F3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b43a3bfded_0_118:notes">
            <a:extLst>
              <a:ext uri="{FF2B5EF4-FFF2-40B4-BE49-F238E27FC236}">
                <a16:creationId xmlns:a16="http://schemas.microsoft.com/office/drawing/2014/main" id="{A0F8701B-9BF8-5B16-CA98-2A9622885F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7732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8de15ad27f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8de15ad27f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b3f78ec32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b3f78ec32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>
          <a:extLst>
            <a:ext uri="{FF2B5EF4-FFF2-40B4-BE49-F238E27FC236}">
              <a16:creationId xmlns:a16="http://schemas.microsoft.com/office/drawing/2014/main" id="{B88302A1-C77B-D57C-A4C4-84FCD127F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8de15ad27f_0_142:notes">
            <a:extLst>
              <a:ext uri="{FF2B5EF4-FFF2-40B4-BE49-F238E27FC236}">
                <a16:creationId xmlns:a16="http://schemas.microsoft.com/office/drawing/2014/main" id="{9C809AB3-8A28-81B2-9137-62159F1E20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8de15ad27f_0_142:notes">
            <a:extLst>
              <a:ext uri="{FF2B5EF4-FFF2-40B4-BE49-F238E27FC236}">
                <a16:creationId xmlns:a16="http://schemas.microsoft.com/office/drawing/2014/main" id="{DB527B98-E554-5EF8-1BD3-D1896F5961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1107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8de15ad27f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8de15ad27f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>
          <a:extLst>
            <a:ext uri="{FF2B5EF4-FFF2-40B4-BE49-F238E27FC236}">
              <a16:creationId xmlns:a16="http://schemas.microsoft.com/office/drawing/2014/main" id="{03A3FF20-7852-2E04-B095-9819F09E3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8de15ad27f_0_142:notes">
            <a:extLst>
              <a:ext uri="{FF2B5EF4-FFF2-40B4-BE49-F238E27FC236}">
                <a16:creationId xmlns:a16="http://schemas.microsoft.com/office/drawing/2014/main" id="{8E95B083-A747-210D-14B1-FB4B98D5B2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8de15ad27f_0_142:notes">
            <a:extLst>
              <a:ext uri="{FF2B5EF4-FFF2-40B4-BE49-F238E27FC236}">
                <a16:creationId xmlns:a16="http://schemas.microsoft.com/office/drawing/2014/main" id="{7640DA52-7D65-015C-B2F9-91CDB2B6AB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30813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1587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4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5" name="Google Shape;85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6" name="Google Shape;86;p21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>
            <a:spLocks noGrp="1"/>
          </p:cNvSpPr>
          <p:nvPr>
            <p:ph type="title" hasCustomPrompt="1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95" name="Google Shape;95;p23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486" y="418338"/>
            <a:ext cx="8227314" cy="2348105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486" y="2926655"/>
            <a:ext cx="8227314" cy="1680397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5603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784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418338"/>
            <a:ext cx="8227314" cy="2359800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486" y="2926656"/>
            <a:ext cx="8227314" cy="1640582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5610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61027"/>
            <a:ext cx="4057650" cy="3071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2" y="1561027"/>
            <a:ext cx="4057650" cy="3071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4380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844"/>
            <a:ext cx="8059341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421322"/>
            <a:ext cx="4040981" cy="617934"/>
          </a:xfrm>
        </p:spPr>
        <p:txBody>
          <a:bodyPr anchor="b"/>
          <a:lstStyle>
            <a:lvl1pPr marL="0" indent="0">
              <a:buNone/>
              <a:defRPr sz="1800" b="0" i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2131658"/>
            <a:ext cx="4040981" cy="2510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5917" y="1421322"/>
            <a:ext cx="4060883" cy="617934"/>
          </a:xfrm>
        </p:spPr>
        <p:txBody>
          <a:bodyPr anchor="b"/>
          <a:lstStyle>
            <a:lvl1pPr marL="0" indent="0">
              <a:buNone/>
              <a:defRPr sz="1800" b="0" i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5917" y="2131658"/>
            <a:ext cx="4060883" cy="2510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7/26/2026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5910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7/26/2026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456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7/26/2026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8322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7" y="342900"/>
            <a:ext cx="3728117" cy="1995154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342901"/>
            <a:ext cx="4112514" cy="4308002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7" y="2497492"/>
            <a:ext cx="3728117" cy="2153412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063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7" y="342900"/>
            <a:ext cx="3728117" cy="2000614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72000" y="342900"/>
            <a:ext cx="4112514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7" y="2492031"/>
            <a:ext cx="3728117" cy="1909710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4517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0847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418338"/>
            <a:ext cx="2140839" cy="42325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9486" y="418338"/>
            <a:ext cx="5800725" cy="42325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316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486" y="418338"/>
            <a:ext cx="8227314" cy="2348105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486" y="2926655"/>
            <a:ext cx="8227314" cy="1680397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697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0301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418338"/>
            <a:ext cx="8227314" cy="2359800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486" y="2926656"/>
            <a:ext cx="8227314" cy="1640582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5561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61027"/>
            <a:ext cx="4057650" cy="3071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2" y="1561027"/>
            <a:ext cx="4057650" cy="3071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5396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844"/>
            <a:ext cx="8059341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421322"/>
            <a:ext cx="4040981" cy="617934"/>
          </a:xfrm>
        </p:spPr>
        <p:txBody>
          <a:bodyPr anchor="b"/>
          <a:lstStyle>
            <a:lvl1pPr marL="0" indent="0">
              <a:buNone/>
              <a:defRPr sz="1800" b="0" i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2131658"/>
            <a:ext cx="4040981" cy="2510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5917" y="1421322"/>
            <a:ext cx="4060883" cy="617934"/>
          </a:xfrm>
        </p:spPr>
        <p:txBody>
          <a:bodyPr anchor="b"/>
          <a:lstStyle>
            <a:lvl1pPr marL="0" indent="0">
              <a:buNone/>
              <a:defRPr sz="1800" b="0" i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5917" y="2131658"/>
            <a:ext cx="4060883" cy="2510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7/26/2026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323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7/26/2026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137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7/26/2026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284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7" y="342900"/>
            <a:ext cx="3728117" cy="1995154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342901"/>
            <a:ext cx="4112514" cy="4308002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7" y="2497492"/>
            <a:ext cx="3728117" cy="2153412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348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7" y="342900"/>
            <a:ext cx="3728117" cy="2000614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72000" y="342900"/>
            <a:ext cx="4112514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7" y="2492031"/>
            <a:ext cx="3728117" cy="1909710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26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613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418338"/>
            <a:ext cx="2140839" cy="42325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9486" y="418338"/>
            <a:ext cx="5800725" cy="42325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096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bg>
      <p:bgPr>
        <a:solidFill>
          <a:schemeClr val="accent4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794070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174726"/>
            <a:ext cx="7170358" cy="4968774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8339"/>
            <a:ext cx="822960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79653"/>
            <a:ext cx="8229600" cy="3027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600" kern="1200" cap="all" spc="15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7/26/2026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600" kern="1200" cap="all" spc="15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00950" y="4767263"/>
            <a:ext cx="10858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600" kern="1200" cap="all" spc="15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387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10000"/>
        </a:lnSpc>
        <a:spcBef>
          <a:spcPts val="750"/>
        </a:spcBef>
        <a:buClr>
          <a:schemeClr val="accent5"/>
        </a:buClr>
        <a:buFont typeface="Avenir Next LT Pro" panose="020B05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174726"/>
            <a:ext cx="7170358" cy="4968774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8339"/>
            <a:ext cx="822960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79653"/>
            <a:ext cx="8229600" cy="3027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600" kern="1200" cap="all" spc="15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7/26/2026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600" kern="1200" cap="all" spc="15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00950" y="4767263"/>
            <a:ext cx="10858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600" kern="1200" cap="all" spc="15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94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sldNum="0" hdr="0" ft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10000"/>
        </a:lnSpc>
        <a:spcBef>
          <a:spcPts val="750"/>
        </a:spcBef>
        <a:buClr>
          <a:schemeClr val="accent5"/>
        </a:buClr>
        <a:buFont typeface="Avenir Next LT Pro" panose="020B05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num=12&amp;sa=X&amp;sca_esv=287ad10b47f6d4df&amp;udm=7&amp;fbs=AIIjpHxAboEh8T4AmOafDyCTZyIm8RWqP2qSpOhpPJGsNPgdEUaMTwAoz6ZS8PTaTmOi9sA7tMJ7smtArD2wrIS-mUJ2U5M8yMeu1mtG6auX6vdduFPxxNU50FuUnUtRrTBsj6stq5Abo_BXV7zqHDfkWVQugpuUs4i500cRwCY05Oc65mmIVWGHyoZKt8kn5qGqDvbFwKfabyuSsnfDZRQR05bxuYNujcRCILgUrceWNmyoGzm6bsaXy11oV1OPlGvNCyQVQlwp&amp;q=%E3%83%97%E3%83%AD%E3%82%B0%E3%83%A9%E3%83%9F%E3%83%B3%E3%82%B0%E3%81%A8%E3%81%AF&amp;ved=2ahUKEwiq-6bCi66QAxVcR6QEHcJsDggQtKgLegQIFhAB&amp;biw=1280&amp;bih=551&amp;dpr=1.5#fpstate=ive&amp;vld=cid:daa3ea5d,vid:Q0AMznscZRk,st: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E15305-164C-44CD-9E0F-420C2DC1B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E9F3F3"/>
              </a:solidFill>
              <a:latin typeface="Avenir Next LT Pro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983374-3839-4F06-972D-B4C3CF238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 dirty="0">
              <a:solidFill>
                <a:prstClr val="white"/>
              </a:solidFill>
              <a:latin typeface="Avenir Next LT Pr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73F002-7F2B-4856-DD67-C5AD399AB2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13256"/>
          <a:stretch>
            <a:fillRect/>
          </a:stretch>
        </p:blipFill>
        <p:spPr>
          <a:xfrm>
            <a:off x="3214396" y="0"/>
            <a:ext cx="5929604" cy="5143492"/>
          </a:xfrm>
          <a:prstGeom prst="rect">
            <a:avLst/>
          </a:prstGeom>
        </p:spPr>
      </p:pic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F1D5403D-09EC-41DB-B916-A09C0E5AE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194728" cy="5143500"/>
          </a:xfrm>
          <a:custGeom>
            <a:avLst/>
            <a:gdLst>
              <a:gd name="connsiteX0" fmla="*/ 4912746 w 5592970"/>
              <a:gd name="connsiteY0" fmla="*/ 2355321 h 6897159"/>
              <a:gd name="connsiteX1" fmla="*/ 4714738 w 5592970"/>
              <a:gd name="connsiteY1" fmla="*/ 2553329 h 6897159"/>
              <a:gd name="connsiteX2" fmla="*/ 4912746 w 5592970"/>
              <a:gd name="connsiteY2" fmla="*/ 2751337 h 6897159"/>
              <a:gd name="connsiteX3" fmla="*/ 5110754 w 5592970"/>
              <a:gd name="connsiteY3" fmla="*/ 2553329 h 6897159"/>
              <a:gd name="connsiteX4" fmla="*/ 4912746 w 5592970"/>
              <a:gd name="connsiteY4" fmla="*/ 2355321 h 6897159"/>
              <a:gd name="connsiteX5" fmla="*/ 4769785 w 5592970"/>
              <a:gd name="connsiteY5" fmla="*/ 1301525 h 6897159"/>
              <a:gd name="connsiteX6" fmla="*/ 4358192 w 5592970"/>
              <a:gd name="connsiteY6" fmla="*/ 1713118 h 6897159"/>
              <a:gd name="connsiteX7" fmla="*/ 4769785 w 5592970"/>
              <a:gd name="connsiteY7" fmla="*/ 2124711 h 6897159"/>
              <a:gd name="connsiteX8" fmla="*/ 5181378 w 5592970"/>
              <a:gd name="connsiteY8" fmla="*/ 1713118 h 6897159"/>
              <a:gd name="connsiteX9" fmla="*/ 4769785 w 5592970"/>
              <a:gd name="connsiteY9" fmla="*/ 1301525 h 6897159"/>
              <a:gd name="connsiteX10" fmla="*/ 1485712 w 5592970"/>
              <a:gd name="connsiteY10" fmla="*/ 0 h 6897159"/>
              <a:gd name="connsiteX11" fmla="*/ 1911850 w 5592970"/>
              <a:gd name="connsiteY11" fmla="*/ 0 h 6897159"/>
              <a:gd name="connsiteX12" fmla="*/ 4693359 w 5592970"/>
              <a:gd name="connsiteY12" fmla="*/ 0 h 6897159"/>
              <a:gd name="connsiteX13" fmla="*/ 4687196 w 5592970"/>
              <a:gd name="connsiteY13" fmla="*/ 186052 h 6897159"/>
              <a:gd name="connsiteX14" fmla="*/ 4689492 w 5592970"/>
              <a:gd name="connsiteY14" fmla="*/ 422393 h 6897159"/>
              <a:gd name="connsiteX15" fmla="*/ 5029277 w 5592970"/>
              <a:gd name="connsiteY15" fmla="*/ 1074198 h 6897159"/>
              <a:gd name="connsiteX16" fmla="*/ 5368989 w 5592970"/>
              <a:gd name="connsiteY16" fmla="*/ 2604190 h 6897159"/>
              <a:gd name="connsiteX17" fmla="*/ 5030698 w 5592970"/>
              <a:gd name="connsiteY17" fmla="*/ 3182337 h 6897159"/>
              <a:gd name="connsiteX18" fmla="*/ 4910556 w 5592970"/>
              <a:gd name="connsiteY18" fmla="*/ 4667756 h 6897159"/>
              <a:gd name="connsiteX19" fmla="*/ 5374561 w 5592970"/>
              <a:gd name="connsiteY19" fmla="*/ 5703238 h 6897159"/>
              <a:gd name="connsiteX20" fmla="*/ 5591170 w 5592970"/>
              <a:gd name="connsiteY20" fmla="*/ 6745970 h 6897159"/>
              <a:gd name="connsiteX21" fmla="*/ 5592970 w 5592970"/>
              <a:gd name="connsiteY21" fmla="*/ 6897158 h 6897159"/>
              <a:gd name="connsiteX22" fmla="*/ 2734191 w 5592970"/>
              <a:gd name="connsiteY22" fmla="*/ 6897158 h 6897159"/>
              <a:gd name="connsiteX23" fmla="*/ 2734191 w 5592970"/>
              <a:gd name="connsiteY23" fmla="*/ 6897159 h 6897159"/>
              <a:gd name="connsiteX24" fmla="*/ 0 w 5592970"/>
              <a:gd name="connsiteY24" fmla="*/ 6897159 h 6897159"/>
              <a:gd name="connsiteX25" fmla="*/ 0 w 5592970"/>
              <a:gd name="connsiteY25" fmla="*/ 1 h 6897159"/>
              <a:gd name="connsiteX26" fmla="*/ 1485712 w 5592970"/>
              <a:gd name="connsiteY26" fmla="*/ 1 h 6897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592970" h="6897159">
                <a:moveTo>
                  <a:pt x="4912746" y="2355321"/>
                </a:moveTo>
                <a:cubicBezTo>
                  <a:pt x="4803389" y="2355321"/>
                  <a:pt x="4714738" y="2443972"/>
                  <a:pt x="4714738" y="2553329"/>
                </a:cubicBezTo>
                <a:cubicBezTo>
                  <a:pt x="4714738" y="2662686"/>
                  <a:pt x="4803389" y="2751337"/>
                  <a:pt x="4912746" y="2751337"/>
                </a:cubicBezTo>
                <a:cubicBezTo>
                  <a:pt x="5022103" y="2751337"/>
                  <a:pt x="5110754" y="2662686"/>
                  <a:pt x="5110754" y="2553329"/>
                </a:cubicBezTo>
                <a:cubicBezTo>
                  <a:pt x="5110754" y="2443972"/>
                  <a:pt x="5022103" y="2355321"/>
                  <a:pt x="4912746" y="2355321"/>
                </a:cubicBezTo>
                <a:close/>
                <a:moveTo>
                  <a:pt x="4769785" y="1301525"/>
                </a:moveTo>
                <a:cubicBezTo>
                  <a:pt x="4542468" y="1301525"/>
                  <a:pt x="4358192" y="1485801"/>
                  <a:pt x="4358192" y="1713118"/>
                </a:cubicBezTo>
                <a:cubicBezTo>
                  <a:pt x="4358192" y="1940435"/>
                  <a:pt x="4542468" y="2124711"/>
                  <a:pt x="4769785" y="2124711"/>
                </a:cubicBezTo>
                <a:cubicBezTo>
                  <a:pt x="4997102" y="2124711"/>
                  <a:pt x="5181378" y="1940435"/>
                  <a:pt x="5181378" y="1713118"/>
                </a:cubicBezTo>
                <a:cubicBezTo>
                  <a:pt x="5181378" y="1485801"/>
                  <a:pt x="4997102" y="1301525"/>
                  <a:pt x="4769785" y="1301525"/>
                </a:cubicBezTo>
                <a:close/>
                <a:moveTo>
                  <a:pt x="1485712" y="0"/>
                </a:moveTo>
                <a:lnTo>
                  <a:pt x="1911850" y="0"/>
                </a:lnTo>
                <a:lnTo>
                  <a:pt x="4693359" y="0"/>
                </a:lnTo>
                <a:lnTo>
                  <a:pt x="4687196" y="186052"/>
                </a:lnTo>
                <a:cubicBezTo>
                  <a:pt x="4686166" y="265025"/>
                  <a:pt x="4686829" y="343862"/>
                  <a:pt x="4689492" y="422393"/>
                </a:cubicBezTo>
                <a:cubicBezTo>
                  <a:pt x="4699496" y="713539"/>
                  <a:pt x="4872938" y="896626"/>
                  <a:pt x="5029277" y="1074198"/>
                </a:cubicBezTo>
                <a:cubicBezTo>
                  <a:pt x="5418992" y="1516672"/>
                  <a:pt x="5551614" y="2043761"/>
                  <a:pt x="5368989" y="2604190"/>
                </a:cubicBezTo>
                <a:cubicBezTo>
                  <a:pt x="5298163" y="2821542"/>
                  <a:pt x="5160452" y="3010355"/>
                  <a:pt x="5030698" y="3182337"/>
                </a:cubicBezTo>
                <a:cubicBezTo>
                  <a:pt x="4682698" y="3643429"/>
                  <a:pt x="4696957" y="4178177"/>
                  <a:pt x="4910556" y="4667756"/>
                </a:cubicBezTo>
                <a:cubicBezTo>
                  <a:pt x="5062728" y="5015306"/>
                  <a:pt x="5245193" y="5341884"/>
                  <a:pt x="5374561" y="5703238"/>
                </a:cubicBezTo>
                <a:cubicBezTo>
                  <a:pt x="5500512" y="6053410"/>
                  <a:pt x="5575240" y="6402760"/>
                  <a:pt x="5591170" y="6745970"/>
                </a:cubicBezTo>
                <a:lnTo>
                  <a:pt x="5592970" y="6897158"/>
                </a:lnTo>
                <a:lnTo>
                  <a:pt x="2734191" y="6897158"/>
                </a:lnTo>
                <a:lnTo>
                  <a:pt x="2734191" y="6897159"/>
                </a:lnTo>
                <a:lnTo>
                  <a:pt x="0" y="6897159"/>
                </a:lnTo>
                <a:lnTo>
                  <a:pt x="0" y="1"/>
                </a:lnTo>
                <a:lnTo>
                  <a:pt x="1485712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0214D1-0884-33BF-89A5-410695220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960" y="214313"/>
            <a:ext cx="3409061" cy="2164563"/>
          </a:xfrm>
        </p:spPr>
        <p:txBody>
          <a:bodyPr>
            <a:normAutofit/>
          </a:bodyPr>
          <a:lstStyle/>
          <a:p>
            <a:r>
              <a:rPr lang="ja-JP" altLang="en-US" sz="7200" dirty="0"/>
              <a:t>情報</a:t>
            </a:r>
            <a:r>
              <a:rPr lang="en-US" altLang="ja-JP" sz="7200" dirty="0"/>
              <a:t>Ⅰ</a:t>
            </a:r>
            <a:endParaRPr lang="en-GB" sz="7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FD0B04-761A-3C4C-101E-A7D45E34EF35}"/>
              </a:ext>
            </a:extLst>
          </p:cNvPr>
          <p:cNvSpPr txBox="1"/>
          <p:nvPr/>
        </p:nvSpPr>
        <p:spPr>
          <a:xfrm>
            <a:off x="371003" y="2610803"/>
            <a:ext cx="5929604" cy="4154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ja-JP" altLang="en-US" sz="2100" kern="1200" dirty="0">
                <a:solidFill>
                  <a:srgbClr val="262626"/>
                </a:solidFill>
                <a:latin typeface="Avenir Next LT Pro"/>
                <a:ea typeface="+mn-ea"/>
                <a:cs typeface="+mn-cs"/>
              </a:rPr>
              <a:t>第</a:t>
            </a:r>
            <a:r>
              <a:rPr lang="en-US" altLang="ja-JP" sz="2100" kern="1200" dirty="0">
                <a:solidFill>
                  <a:srgbClr val="262626"/>
                </a:solidFill>
                <a:latin typeface="Avenir Next LT Pro"/>
                <a:ea typeface="+mn-ea"/>
                <a:cs typeface="+mn-cs"/>
              </a:rPr>
              <a:t>3</a:t>
            </a:r>
            <a:r>
              <a:rPr lang="ja-JP" altLang="en-US" sz="2100" kern="1200" dirty="0">
                <a:solidFill>
                  <a:srgbClr val="262626"/>
                </a:solidFill>
                <a:latin typeface="Avenir Next LT Pro"/>
                <a:ea typeface="+mn-ea"/>
                <a:cs typeface="+mn-cs"/>
              </a:rPr>
              <a:t>編「コンピュータとプログラミング」</a:t>
            </a:r>
            <a:r>
              <a:rPr lang="en-US" altLang="ja-JP" sz="2100" kern="1200" dirty="0">
                <a:solidFill>
                  <a:srgbClr val="262626"/>
                </a:solidFill>
                <a:latin typeface="Avenir Next LT Pro"/>
                <a:ea typeface="+mn-ea"/>
                <a:cs typeface="+mn-cs"/>
              </a:rPr>
              <a:t>no.</a:t>
            </a:r>
            <a:r>
              <a:rPr lang="ja-JP" altLang="en-US" sz="2100" kern="1200" dirty="0">
                <a:solidFill>
                  <a:srgbClr val="262626"/>
                </a:solidFill>
                <a:latin typeface="Avenir Next LT Pro"/>
                <a:ea typeface="+mn-ea"/>
                <a:cs typeface="+mn-cs"/>
              </a:rPr>
              <a:t>６</a:t>
            </a:r>
            <a:endParaRPr lang="en-GB" altLang="ja-JP" sz="2100" kern="1200" dirty="0">
              <a:solidFill>
                <a:srgbClr val="262626"/>
              </a:solidFill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Google Shape;137;p25">
            <a:extLst>
              <a:ext uri="{FF2B5EF4-FFF2-40B4-BE49-F238E27FC236}">
                <a16:creationId xmlns:a16="http://schemas.microsoft.com/office/drawing/2014/main" id="{C28A1ACE-A359-9CBA-F5FD-0AC2D6A6D3E8}"/>
              </a:ext>
            </a:extLst>
          </p:cNvPr>
          <p:cNvSpPr txBox="1"/>
          <p:nvPr/>
        </p:nvSpPr>
        <p:spPr>
          <a:xfrm>
            <a:off x="371003" y="3003218"/>
            <a:ext cx="7180962" cy="46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en-US" altLang="ja" sz="2400" dirty="0">
                <a:latin typeface="Playfair Display"/>
                <a:ea typeface="Playfair Display"/>
                <a:cs typeface="Playfair Display"/>
                <a:sym typeface="Playfair Display"/>
              </a:rPr>
              <a:t>※</a:t>
            </a:r>
            <a:r>
              <a:rPr lang="ja" altLang="en-US" sz="2400" dirty="0">
                <a:latin typeface="Playfair Display"/>
                <a:ea typeface="Playfair Display"/>
                <a:cs typeface="Playfair Display"/>
                <a:sym typeface="Playfair Display"/>
              </a:rPr>
              <a:t>この資料を</a:t>
            </a:r>
            <a:r>
              <a:rPr lang="ja-JP" altLang="en-US" sz="2400" dirty="0">
                <a:latin typeface="Playfair Display"/>
                <a:ea typeface="Playfair Display"/>
                <a:cs typeface="Playfair Display"/>
                <a:sym typeface="Playfair Display"/>
              </a:rPr>
              <a:t>無断で使用すること</a:t>
            </a:r>
            <a:r>
              <a:rPr lang="ja" altLang="en-US" sz="2400" dirty="0">
                <a:latin typeface="Playfair Display"/>
                <a:ea typeface="Playfair Display"/>
                <a:cs typeface="Playfair Display"/>
                <a:sym typeface="Playfair Display"/>
              </a:rPr>
              <a:t>を固く禁じます．</a:t>
            </a:r>
            <a:endParaRPr sz="2400" dirty="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  <p:extLst>
      <p:ext uri="{BB962C8B-B14F-4D97-AF65-F5344CB8AC3E}">
        <p14:creationId xmlns:p14="http://schemas.microsoft.com/office/powerpoint/2010/main" val="85684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7"/>
          <p:cNvSpPr txBox="1">
            <a:spLocks noGrp="1"/>
          </p:cNvSpPr>
          <p:nvPr>
            <p:ph type="title"/>
          </p:nvPr>
        </p:nvSpPr>
        <p:spPr>
          <a:xfrm>
            <a:off x="1488529" y="94837"/>
            <a:ext cx="701312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200" dirty="0"/>
              <a:t>～第２章プログラミングの流れ～</a:t>
            </a:r>
            <a:endParaRPr sz="3200" dirty="0"/>
          </a:p>
        </p:txBody>
      </p:sp>
      <p:sp>
        <p:nvSpPr>
          <p:cNvPr id="117" name="Google Shape;117;p27"/>
          <p:cNvSpPr txBox="1">
            <a:spLocks noGrp="1"/>
          </p:cNvSpPr>
          <p:nvPr>
            <p:ph type="body" idx="1"/>
          </p:nvPr>
        </p:nvSpPr>
        <p:spPr>
          <a:xfrm>
            <a:off x="187778" y="993228"/>
            <a:ext cx="8768443" cy="3969298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 dirty="0"/>
              <a:t>1回目：</a:t>
            </a:r>
            <a:r>
              <a:rPr lang="ja-JP" altLang="en-US" sz="2400" dirty="0"/>
              <a:t>アルゴリズムとは</a:t>
            </a:r>
            <a:endParaRPr lang="en-GB" altLang="ja-JP"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/>
              <a:t>2</a:t>
            </a:r>
            <a:r>
              <a:rPr lang="ja-JP" altLang="en-US" sz="2400" dirty="0"/>
              <a:t>回目：フローチャートとアクティビティ図</a:t>
            </a:r>
            <a:endParaRPr lang="en-GB" altLang="ja-JP"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chemeClr val="bg2"/>
                </a:solidFill>
                <a:highlight>
                  <a:srgbClr val="FF00FF"/>
                </a:highlight>
              </a:rPr>
              <a:t>3</a:t>
            </a:r>
            <a:r>
              <a:rPr lang="ja-JP" altLang="en-US" sz="2400" dirty="0">
                <a:solidFill>
                  <a:schemeClr val="bg2"/>
                </a:solidFill>
                <a:highlight>
                  <a:srgbClr val="FF00FF"/>
                </a:highlight>
              </a:rPr>
              <a:t>回目：プログラミング言語とは、</a:t>
            </a:r>
            <a:r>
              <a:rPr lang="en-US" altLang="ja-JP" sz="2400" dirty="0">
                <a:solidFill>
                  <a:schemeClr val="bg2"/>
                </a:solidFill>
                <a:highlight>
                  <a:srgbClr val="FF00FF"/>
                </a:highlight>
              </a:rPr>
              <a:t>Python</a:t>
            </a:r>
            <a:r>
              <a:rPr lang="ja-JP" altLang="en-US" sz="2400" dirty="0">
                <a:solidFill>
                  <a:schemeClr val="bg2"/>
                </a:solidFill>
                <a:highlight>
                  <a:srgbClr val="FF00FF"/>
                </a:highlight>
              </a:rPr>
              <a:t>の基本</a:t>
            </a:r>
            <a:endParaRPr sz="2400" dirty="0">
              <a:solidFill>
                <a:schemeClr val="bg2"/>
              </a:solidFill>
              <a:highlight>
                <a:srgbClr val="FF00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altLang="ja" sz="2400" dirty="0"/>
              <a:t>4</a:t>
            </a:r>
            <a:r>
              <a:rPr lang="ja" sz="2400" dirty="0"/>
              <a:t>回目</a:t>
            </a:r>
            <a:r>
              <a:rPr lang="ja-JP" altLang="en-US" sz="2400" dirty="0"/>
              <a:t>：</a:t>
            </a:r>
            <a:r>
              <a:rPr lang="ja" sz="2400" dirty="0"/>
              <a:t>条件分岐式と繰り返し命令のプログラムを使いこなす</a:t>
            </a:r>
            <a:endParaRPr sz="2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altLang="ja" sz="2400" dirty="0"/>
              <a:t>5</a:t>
            </a:r>
            <a:r>
              <a:rPr lang="ja" sz="2400" dirty="0"/>
              <a:t>回目：</a:t>
            </a:r>
            <a:r>
              <a:rPr lang="ja-JP" altLang="en-US" sz="2400" dirty="0"/>
              <a:t>配列と</a:t>
            </a:r>
            <a:r>
              <a:rPr lang="en-GB" altLang="ja-JP" sz="2400" dirty="0"/>
              <a:t>Random</a:t>
            </a:r>
            <a:r>
              <a:rPr lang="ja-JP" altLang="en-US" sz="2400" dirty="0"/>
              <a:t>関数とは</a:t>
            </a:r>
            <a:endParaRPr sz="2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altLang="ja" sz="2400" dirty="0"/>
              <a:t>6</a:t>
            </a:r>
            <a:r>
              <a:rPr lang="ja" sz="2400" dirty="0"/>
              <a:t>回目：</a:t>
            </a:r>
            <a:r>
              <a:rPr lang="ja-JP" altLang="en-US" sz="2400" dirty="0"/>
              <a:t>関数を作る</a:t>
            </a:r>
            <a:endParaRPr sz="2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altLang="ja" sz="2400" dirty="0"/>
              <a:t>7</a:t>
            </a:r>
            <a:r>
              <a:rPr lang="ja" sz="2400" dirty="0"/>
              <a:t>回目：まとめプリントに取り組む</a:t>
            </a:r>
            <a:endParaRPr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 txBox="1">
            <a:spLocks noGrp="1"/>
          </p:cNvSpPr>
          <p:nvPr>
            <p:ph type="title"/>
          </p:nvPr>
        </p:nvSpPr>
        <p:spPr>
          <a:xfrm>
            <a:off x="197400" y="877171"/>
            <a:ext cx="8520600" cy="75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700" dirty="0"/>
              <a:t>～本時の</a:t>
            </a:r>
            <a:r>
              <a:rPr lang="ja-JP" altLang="en-US" sz="3700" dirty="0"/>
              <a:t>めあて</a:t>
            </a:r>
            <a:r>
              <a:rPr lang="ja" sz="3700" dirty="0"/>
              <a:t>～</a:t>
            </a:r>
            <a:endParaRPr sz="3700" dirty="0"/>
          </a:p>
        </p:txBody>
      </p:sp>
      <p:sp>
        <p:nvSpPr>
          <p:cNvPr id="111" name="Google Shape;111;p26"/>
          <p:cNvSpPr txBox="1">
            <a:spLocks noGrp="1"/>
          </p:cNvSpPr>
          <p:nvPr>
            <p:ph type="body" idx="1"/>
          </p:nvPr>
        </p:nvSpPr>
        <p:spPr>
          <a:xfrm>
            <a:off x="800101" y="2230902"/>
            <a:ext cx="9111342" cy="10348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4400" dirty="0"/>
              <a:t>Python</a:t>
            </a:r>
            <a:r>
              <a:rPr lang="ja-JP" altLang="en-US" sz="4400" dirty="0"/>
              <a:t>の基本操作を覚えよう！</a:t>
            </a:r>
            <a:endParaRPr sz="4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 txBox="1">
            <a:spLocks noGrp="1"/>
          </p:cNvSpPr>
          <p:nvPr>
            <p:ph type="title"/>
          </p:nvPr>
        </p:nvSpPr>
        <p:spPr>
          <a:xfrm>
            <a:off x="311700" y="264850"/>
            <a:ext cx="8520600" cy="75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700" dirty="0"/>
              <a:t>～本時の流れ～</a:t>
            </a:r>
            <a:endParaRPr sz="3700" dirty="0"/>
          </a:p>
        </p:txBody>
      </p:sp>
      <p:sp>
        <p:nvSpPr>
          <p:cNvPr id="111" name="Google Shape;111;p26"/>
          <p:cNvSpPr txBox="1">
            <a:spLocks noGrp="1"/>
          </p:cNvSpPr>
          <p:nvPr>
            <p:ph type="body" idx="1"/>
          </p:nvPr>
        </p:nvSpPr>
        <p:spPr>
          <a:xfrm>
            <a:off x="311700" y="1094014"/>
            <a:ext cx="8520600" cy="39188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600" dirty="0"/>
              <a:t>1.</a:t>
            </a:r>
            <a:r>
              <a:rPr lang="ja-JP" altLang="en-US" sz="3600" dirty="0"/>
              <a:t>前回の復習</a:t>
            </a:r>
            <a:r>
              <a:rPr lang="ja" sz="3600" dirty="0"/>
              <a:t>(5min)</a:t>
            </a:r>
            <a:endParaRPr sz="36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600" dirty="0"/>
              <a:t>2.</a:t>
            </a:r>
            <a:r>
              <a:rPr lang="en-US" altLang="ja-JP" sz="3600" dirty="0"/>
              <a:t>Python</a:t>
            </a:r>
            <a:r>
              <a:rPr lang="ja-JP" altLang="en-US" sz="3600" dirty="0"/>
              <a:t>基本操作①</a:t>
            </a:r>
            <a:r>
              <a:rPr lang="ja" sz="3600" dirty="0"/>
              <a:t>(</a:t>
            </a:r>
            <a:r>
              <a:rPr lang="en-GB" altLang="ja" sz="3600" dirty="0"/>
              <a:t>20</a:t>
            </a:r>
            <a:r>
              <a:rPr lang="ja" sz="3600" dirty="0"/>
              <a:t>min)</a:t>
            </a:r>
            <a:endParaRPr sz="36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600" dirty="0"/>
              <a:t>3.アイスブレイク(5min)</a:t>
            </a:r>
            <a:endParaRPr sz="36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600" dirty="0"/>
              <a:t>4.</a:t>
            </a:r>
            <a:r>
              <a:rPr lang="en-US" altLang="ja-JP" sz="3600" dirty="0"/>
              <a:t>Python</a:t>
            </a:r>
            <a:r>
              <a:rPr lang="ja-JP" altLang="en-US" sz="3600" dirty="0"/>
              <a:t>課題</a:t>
            </a:r>
            <a:r>
              <a:rPr lang="ja" sz="3600" dirty="0"/>
              <a:t>(</a:t>
            </a:r>
            <a:r>
              <a:rPr lang="en-GB" altLang="ja" sz="3600" dirty="0"/>
              <a:t>15</a:t>
            </a:r>
            <a:r>
              <a:rPr lang="ja" sz="3600" dirty="0"/>
              <a:t>min)</a:t>
            </a:r>
            <a:endParaRPr sz="36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3600" dirty="0"/>
              <a:t>5</a:t>
            </a:r>
            <a:r>
              <a:rPr lang="en-US" sz="3600" dirty="0"/>
              <a:t>.</a:t>
            </a:r>
            <a:r>
              <a:rPr lang="ja-JP" altLang="en-US" sz="3600" dirty="0"/>
              <a:t>振り返りシート記入</a:t>
            </a:r>
            <a:r>
              <a:rPr lang="en-GB" altLang="ja-JP" sz="3600" dirty="0"/>
              <a:t>(5min)</a:t>
            </a:r>
            <a:endParaRPr sz="36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2">
            <a:hlinkClick r:id="rId3"/>
          </p:cNvPr>
          <p:cNvSpPr txBox="1">
            <a:spLocks noGrp="1"/>
          </p:cNvSpPr>
          <p:nvPr>
            <p:ph type="title"/>
          </p:nvPr>
        </p:nvSpPr>
        <p:spPr>
          <a:xfrm>
            <a:off x="286200" y="849975"/>
            <a:ext cx="8520600" cy="98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3800"/>
              <a:t>プログラミングとは何ですか？</a:t>
            </a:r>
            <a:endParaRPr sz="3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3800"/>
          </a:p>
        </p:txBody>
      </p:sp>
      <p:sp>
        <p:nvSpPr>
          <p:cNvPr id="145" name="Google Shape;145;p32"/>
          <p:cNvSpPr txBox="1"/>
          <p:nvPr/>
        </p:nvSpPr>
        <p:spPr>
          <a:xfrm>
            <a:off x="90750" y="2087025"/>
            <a:ext cx="8911500" cy="14901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200" b="1" dirty="0">
                <a:solidFill>
                  <a:srgbClr val="A3151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コンピュータにお願いするための</a:t>
            </a:r>
            <a:endParaRPr sz="4200" b="1" dirty="0">
              <a:solidFill>
                <a:srgbClr val="A31515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200" b="1" dirty="0">
                <a:solidFill>
                  <a:srgbClr val="A31515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指示書を作ること。</a:t>
            </a:r>
            <a:endParaRPr sz="4200" b="1" dirty="0">
              <a:solidFill>
                <a:srgbClr val="A31515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3"/>
          <p:cNvSpPr txBox="1">
            <a:spLocks noGrp="1"/>
          </p:cNvSpPr>
          <p:nvPr>
            <p:ph type="title"/>
          </p:nvPr>
        </p:nvSpPr>
        <p:spPr>
          <a:xfrm>
            <a:off x="311700" y="138500"/>
            <a:ext cx="8520600" cy="87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300"/>
              <a:t>プログラミング言語の種類について</a:t>
            </a:r>
            <a:endParaRPr sz="3300"/>
          </a:p>
        </p:txBody>
      </p:sp>
      <p:sp>
        <p:nvSpPr>
          <p:cNvPr id="151" name="Google Shape;151;p33"/>
          <p:cNvSpPr txBox="1">
            <a:spLocks noGrp="1"/>
          </p:cNvSpPr>
          <p:nvPr>
            <p:ph type="body" idx="1"/>
          </p:nvPr>
        </p:nvSpPr>
        <p:spPr>
          <a:xfrm>
            <a:off x="311700" y="922564"/>
            <a:ext cx="8520600" cy="13936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1630" algn="l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001D35"/>
              </a:buClr>
              <a:buSzPts val="1780"/>
              <a:buFont typeface="Arial"/>
              <a:buChar char="●"/>
            </a:pPr>
            <a:r>
              <a:rPr lang="ja" sz="2000" b="1" dirty="0">
                <a:solidFill>
                  <a:srgbClr val="001D3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Python</a:t>
            </a:r>
            <a:r>
              <a:rPr lang="ja" sz="2000" dirty="0">
                <a:solidFill>
                  <a:srgbClr val="001D3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:AI・機械学習、Web開発、データサイエンス</a:t>
            </a:r>
            <a:endParaRPr sz="2000" dirty="0">
              <a:solidFill>
                <a:srgbClr val="001D35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163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1D35"/>
              </a:buClr>
              <a:buSzPts val="1780"/>
              <a:buFont typeface="Arial"/>
              <a:buChar char="●"/>
            </a:pPr>
            <a:r>
              <a:rPr lang="ja" sz="2000" b="1" dirty="0">
                <a:solidFill>
                  <a:srgbClr val="001D3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Java</a:t>
            </a:r>
            <a:r>
              <a:rPr lang="ja" sz="2000" dirty="0">
                <a:solidFill>
                  <a:srgbClr val="001D3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:モバイルアプリ（Android）、Webアプリ、企業システム</a:t>
            </a:r>
            <a:endParaRPr sz="2000" dirty="0">
              <a:solidFill>
                <a:srgbClr val="001D35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4163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1D35"/>
              </a:buClr>
              <a:buSzPts val="1780"/>
              <a:buFont typeface="Arial"/>
              <a:buChar char="●"/>
            </a:pPr>
            <a:r>
              <a:rPr lang="ja" sz="2000" b="1" dirty="0">
                <a:solidFill>
                  <a:srgbClr val="001D3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C++</a:t>
            </a:r>
            <a:r>
              <a:rPr lang="ja" sz="2000" dirty="0">
                <a:solidFill>
                  <a:srgbClr val="001D3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:ゲーム開発、OS、組み込みシステム</a:t>
            </a:r>
            <a:endParaRPr sz="2000" dirty="0">
              <a:solidFill>
                <a:srgbClr val="001D35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30000"/>
              </a:lnSpc>
              <a:spcBef>
                <a:spcPts val="2100"/>
              </a:spcBef>
              <a:spcAft>
                <a:spcPts val="0"/>
              </a:spcAft>
              <a:buSzPts val="440"/>
              <a:buNone/>
            </a:pPr>
            <a:endParaRPr sz="2000" dirty="0">
              <a:solidFill>
                <a:srgbClr val="001D35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2100"/>
              </a:spcBef>
              <a:spcAft>
                <a:spcPts val="1200"/>
              </a:spcAft>
              <a:buSzPts val="440"/>
              <a:buNone/>
            </a:pPr>
            <a:endParaRPr sz="2000" dirty="0"/>
          </a:p>
        </p:txBody>
      </p:sp>
      <p:sp>
        <p:nvSpPr>
          <p:cNvPr id="152" name="Google Shape;152;p33"/>
          <p:cNvSpPr txBox="1"/>
          <p:nvPr/>
        </p:nvSpPr>
        <p:spPr>
          <a:xfrm>
            <a:off x="169993" y="2563586"/>
            <a:ext cx="8804014" cy="226605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950" b="1" dirty="0">
                <a:solidFill>
                  <a:srgbClr val="A31515"/>
                </a:solidFill>
              </a:rPr>
              <a:t>授業で扱うプログラミング言語：Python</a:t>
            </a:r>
            <a:endParaRPr sz="2950" b="1" dirty="0">
              <a:solidFill>
                <a:srgbClr val="A3151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950" b="1" dirty="0">
                <a:solidFill>
                  <a:srgbClr val="A31515"/>
                </a:solidFill>
              </a:rPr>
              <a:t>・AIの開発</a:t>
            </a:r>
            <a:endParaRPr sz="2950" b="1" dirty="0">
              <a:solidFill>
                <a:srgbClr val="A3151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950" b="1" dirty="0">
                <a:solidFill>
                  <a:srgbClr val="A31515"/>
                </a:solidFill>
              </a:rPr>
              <a:t>・Webアプリケーションの開発</a:t>
            </a:r>
            <a:endParaRPr sz="2950" b="1" dirty="0">
              <a:solidFill>
                <a:srgbClr val="A3151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950" b="1" dirty="0">
                <a:solidFill>
                  <a:srgbClr val="A31515"/>
                </a:solidFill>
              </a:rPr>
              <a:t>・データ分析</a:t>
            </a:r>
            <a:endParaRPr sz="2950" b="1" dirty="0">
              <a:solidFill>
                <a:srgbClr val="A3151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700" b="1" dirty="0">
              <a:solidFill>
                <a:srgbClr val="A31515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949C6C-419A-0286-8B3D-B656B2B75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306" y="879731"/>
            <a:ext cx="7526404" cy="4114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BA1579-A0FC-41ED-655F-91D4CDC27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06" y="133143"/>
            <a:ext cx="7821388" cy="746588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AD3E7BF5-E60A-CC53-701F-3B4E5D3C376F}"/>
              </a:ext>
            </a:extLst>
          </p:cNvPr>
          <p:cNvSpPr/>
          <p:nvPr/>
        </p:nvSpPr>
        <p:spPr>
          <a:xfrm>
            <a:off x="2334985" y="3426466"/>
            <a:ext cx="3763736" cy="883756"/>
          </a:xfrm>
          <a:prstGeom prst="wedgeRoundRectCallout">
            <a:avLst>
              <a:gd name="adj1" fmla="val -54935"/>
              <a:gd name="adj2" fmla="val 50962"/>
              <a:gd name="adj3" fmla="val 16667"/>
            </a:avLst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083F71-285C-D80E-12CA-8C9D5F98A1FF}"/>
              </a:ext>
            </a:extLst>
          </p:cNvPr>
          <p:cNvSpPr txBox="1"/>
          <p:nvPr/>
        </p:nvSpPr>
        <p:spPr>
          <a:xfrm>
            <a:off x="2473778" y="3575956"/>
            <a:ext cx="3624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solidFill>
                  <a:srgbClr val="C00000"/>
                </a:solidFill>
              </a:rPr>
              <a:t>ここをクリック☟</a:t>
            </a:r>
            <a:endParaRPr lang="en-GB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387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4DF810-27FC-D729-1C44-BE3C8394B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9122"/>
            <a:ext cx="9144000" cy="399476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54E3409-0F98-A2A3-9E07-02969BB41847}"/>
              </a:ext>
            </a:extLst>
          </p:cNvPr>
          <p:cNvSpPr/>
          <p:nvPr/>
        </p:nvSpPr>
        <p:spPr>
          <a:xfrm>
            <a:off x="416379" y="1836965"/>
            <a:ext cx="8645978" cy="8572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F5814128-08C6-0CAC-618F-4A2033E893AE}"/>
              </a:ext>
            </a:extLst>
          </p:cNvPr>
          <p:cNvSpPr/>
          <p:nvPr/>
        </p:nvSpPr>
        <p:spPr>
          <a:xfrm>
            <a:off x="106136" y="179614"/>
            <a:ext cx="5600700" cy="710293"/>
          </a:xfrm>
          <a:prstGeom prst="wedgeRectCallout">
            <a:avLst>
              <a:gd name="adj1" fmla="val -31094"/>
              <a:gd name="adj2" fmla="val 65948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2800" dirty="0">
                <a:solidFill>
                  <a:schemeClr val="tx1"/>
                </a:solidFill>
              </a:rPr>
              <a:t>ファイル名はここで変更</a:t>
            </a:r>
            <a:endParaRPr lang="en-GB" sz="2800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8FB985B-7E2D-6945-6498-EC285C9E20A1}"/>
              </a:ext>
            </a:extLst>
          </p:cNvPr>
          <p:cNvCxnSpPr/>
          <p:nvPr/>
        </p:nvCxnSpPr>
        <p:spPr>
          <a:xfrm>
            <a:off x="530679" y="1224643"/>
            <a:ext cx="8001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2E3568A1-55E8-6BF1-6CDA-A55EDC78F679}"/>
              </a:ext>
            </a:extLst>
          </p:cNvPr>
          <p:cNvSpPr/>
          <p:nvPr/>
        </p:nvSpPr>
        <p:spPr>
          <a:xfrm>
            <a:off x="2502354" y="3028951"/>
            <a:ext cx="4139292" cy="1145428"/>
          </a:xfrm>
          <a:prstGeom prst="wedgeRectCallout">
            <a:avLst>
              <a:gd name="adj1" fmla="val -24186"/>
              <a:gd name="adj2" fmla="val -8452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3200" dirty="0"/>
              <a:t>ここにコードを入力する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479141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0B0BB-B92B-EC25-79F8-06583A72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53094"/>
            <a:ext cx="8520600" cy="764632"/>
          </a:xfrm>
        </p:spPr>
        <p:txBody>
          <a:bodyPr>
            <a:normAutofit/>
          </a:bodyPr>
          <a:lstStyle/>
          <a:p>
            <a:r>
              <a:rPr lang="ja-JP" altLang="en-US" sz="3200" dirty="0">
                <a:highlight>
                  <a:srgbClr val="FFFF00"/>
                </a:highlight>
              </a:rPr>
              <a:t>ファイルのコピー方法</a:t>
            </a:r>
            <a:endParaRPr lang="en-GB" sz="3200" dirty="0">
              <a:highlight>
                <a:srgbClr val="FFFF00"/>
              </a:highligh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2238EA-F7D7-4C3C-AA70-54FB73AB6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2749"/>
            <a:ext cx="9144000" cy="395075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377FF89-532C-91E8-9647-F9867896D725}"/>
              </a:ext>
            </a:extLst>
          </p:cNvPr>
          <p:cNvSpPr/>
          <p:nvPr/>
        </p:nvSpPr>
        <p:spPr>
          <a:xfrm>
            <a:off x="311700" y="1412421"/>
            <a:ext cx="553714" cy="212272"/>
          </a:xfrm>
          <a:prstGeom prst="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41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9E3BBA-4114-40E2-C36B-BF60163EF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42" y="0"/>
            <a:ext cx="4042701" cy="5143500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1A232D96-6B54-5841-AC48-416A18F28B9B}"/>
              </a:ext>
            </a:extLst>
          </p:cNvPr>
          <p:cNvSpPr/>
          <p:nvPr/>
        </p:nvSpPr>
        <p:spPr>
          <a:xfrm>
            <a:off x="4191000" y="1828800"/>
            <a:ext cx="4892458" cy="2228850"/>
          </a:xfrm>
          <a:prstGeom prst="wedgeRectCallout">
            <a:avLst>
              <a:gd name="adj1" fmla="val -67775"/>
              <a:gd name="adj2" fmla="val 3042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5019EF-6B4C-D6CA-3419-8795700C003B}"/>
              </a:ext>
            </a:extLst>
          </p:cNvPr>
          <p:cNvSpPr txBox="1"/>
          <p:nvPr/>
        </p:nvSpPr>
        <p:spPr>
          <a:xfrm>
            <a:off x="4343402" y="1981200"/>
            <a:ext cx="50006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/>
              <a:t>「ドライブにコピーを保存」すると、</a:t>
            </a:r>
            <a:endParaRPr lang="en-GB" altLang="ja-JP" sz="2800" dirty="0"/>
          </a:p>
          <a:p>
            <a:r>
              <a:rPr lang="ja-JP" altLang="en-US" sz="2800" dirty="0"/>
              <a:t>マイドライブに勝手に保存されます。</a:t>
            </a:r>
            <a:endParaRPr lang="en-GB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B8A2F0-22C2-CEC6-8837-99CF12A2CF42}"/>
              </a:ext>
            </a:extLst>
          </p:cNvPr>
          <p:cNvSpPr/>
          <p:nvPr/>
        </p:nvSpPr>
        <p:spPr>
          <a:xfrm>
            <a:off x="561975" y="3400425"/>
            <a:ext cx="3541268" cy="3238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04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BA3953-5C95-B541-063B-B8835A84C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244527"/>
            <a:ext cx="4160511" cy="4451298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438ACD51-2D2F-DAFA-0499-F0E5A22BED93}"/>
              </a:ext>
            </a:extLst>
          </p:cNvPr>
          <p:cNvSpPr/>
          <p:nvPr/>
        </p:nvSpPr>
        <p:spPr>
          <a:xfrm>
            <a:off x="4474836" y="2518916"/>
            <a:ext cx="4602489" cy="1989832"/>
          </a:xfrm>
          <a:prstGeom prst="wedgeRectCallout">
            <a:avLst>
              <a:gd name="adj1" fmla="val -66704"/>
              <a:gd name="adj2" fmla="val 428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B278B8-DDAB-7CF0-4100-A78E9B7E901E}"/>
              </a:ext>
            </a:extLst>
          </p:cNvPr>
          <p:cNvSpPr txBox="1"/>
          <p:nvPr/>
        </p:nvSpPr>
        <p:spPr>
          <a:xfrm>
            <a:off x="4474836" y="2975223"/>
            <a:ext cx="50006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/>
              <a:t>このフォルダが自動的に作成される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103533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DDDA97-03B1-DACC-D76E-C8F8A5A76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88835"/>
            <a:ext cx="9144000" cy="286132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B24DB2-C6DA-C8EE-3DF6-89FF6846E910}"/>
              </a:ext>
            </a:extLst>
          </p:cNvPr>
          <p:cNvSpPr/>
          <p:nvPr/>
        </p:nvSpPr>
        <p:spPr>
          <a:xfrm>
            <a:off x="1047750" y="2286000"/>
            <a:ext cx="1724025" cy="44767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9D7CF373-74B6-A497-41B1-48AACC137468}"/>
              </a:ext>
            </a:extLst>
          </p:cNvPr>
          <p:cNvSpPr/>
          <p:nvPr/>
        </p:nvSpPr>
        <p:spPr>
          <a:xfrm>
            <a:off x="209550" y="304800"/>
            <a:ext cx="8582025" cy="1600200"/>
          </a:xfrm>
          <a:prstGeom prst="wedgeRectCallout">
            <a:avLst>
              <a:gd name="adj1" fmla="val -25827"/>
              <a:gd name="adj2" fmla="val 6904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6274B8-19F2-6EAA-547A-330270342A91}"/>
              </a:ext>
            </a:extLst>
          </p:cNvPr>
          <p:cNvSpPr txBox="1"/>
          <p:nvPr/>
        </p:nvSpPr>
        <p:spPr>
          <a:xfrm>
            <a:off x="333374" y="523875"/>
            <a:ext cx="8391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/>
              <a:t>ここをクリックして「</a:t>
            </a:r>
            <a:r>
              <a:rPr lang="en-GB" altLang="ja-JP" sz="3600" dirty="0"/>
              <a:t>name</a:t>
            </a:r>
            <a:r>
              <a:rPr lang="ja-JP" altLang="en-US" sz="3600" dirty="0"/>
              <a:t>」を削除し自分の名前を入力しましょう。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42562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152CC-7D8B-312B-F527-4A5E6BC3F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453243"/>
            <a:ext cx="8520600" cy="1539407"/>
          </a:xfrm>
        </p:spPr>
        <p:txBody>
          <a:bodyPr>
            <a:normAutofit/>
          </a:bodyPr>
          <a:lstStyle/>
          <a:p>
            <a:r>
              <a:rPr lang="ja" altLang="en-US" sz="4400" dirty="0">
                <a:highlight>
                  <a:srgbClr val="FFFF00"/>
                </a:highlight>
                <a:latin typeface="Aptos Serif" panose="020B0502040204020203" pitchFamily="18" charset="0"/>
                <a:cs typeface="Aptos Serif" panose="020B0502040204020203" pitchFamily="18" charset="0"/>
              </a:rPr>
              <a:t>プログラムを動かしてみよう！</a:t>
            </a:r>
            <a:endParaRPr lang="en-GB" sz="4400" dirty="0">
              <a:highlight>
                <a:srgbClr val="FFFF00"/>
              </a:highlight>
              <a:latin typeface="Aptos Serif" panose="020B0502040204020203" pitchFamily="18" charset="0"/>
              <a:cs typeface="Aptos Serif" panose="020B0502040204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286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>
          <a:extLst>
            <a:ext uri="{FF2B5EF4-FFF2-40B4-BE49-F238E27FC236}">
              <a16:creationId xmlns:a16="http://schemas.microsoft.com/office/drawing/2014/main" id="{2F0AA4A3-F225-9B59-6A10-3D1EBD969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>
            <a:extLst>
              <a:ext uri="{FF2B5EF4-FFF2-40B4-BE49-F238E27FC236}">
                <a16:creationId xmlns:a16="http://schemas.microsoft.com/office/drawing/2014/main" id="{85DAD96F-86CF-63E7-CF67-602BAD349A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1450" y="1550250"/>
            <a:ext cx="8882743" cy="17358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highlight>
                  <a:srgbClr val="FFFF00"/>
                </a:highlight>
              </a:rPr>
              <a:t>例題）基本的なコードをコピペして実行しよう！</a:t>
            </a:r>
            <a:endParaRPr dirty="0"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highlight>
                  <a:srgbClr val="FFFF00"/>
                </a:highlight>
              </a:rPr>
              <a:t>【主】（各</a:t>
            </a:r>
            <a:r>
              <a:rPr lang="ja-JP" altLang="en-US" dirty="0">
                <a:highlight>
                  <a:srgbClr val="FFFF00"/>
                </a:highlight>
              </a:rPr>
              <a:t>２</a:t>
            </a:r>
            <a:r>
              <a:rPr lang="ja" dirty="0">
                <a:highlight>
                  <a:srgbClr val="FFFF00"/>
                </a:highlight>
              </a:rPr>
              <a:t>点</a:t>
            </a:r>
            <a:r>
              <a:rPr lang="en-US" altLang="ja-JP" dirty="0">
                <a:highlight>
                  <a:srgbClr val="FFFF00"/>
                </a:highlight>
              </a:rPr>
              <a:t>×</a:t>
            </a:r>
            <a:r>
              <a:rPr lang="ja-JP" altLang="en-US" dirty="0">
                <a:highlight>
                  <a:srgbClr val="FFFF00"/>
                </a:highlight>
              </a:rPr>
              <a:t>６</a:t>
            </a:r>
            <a:r>
              <a:rPr lang="ja" dirty="0">
                <a:highlight>
                  <a:srgbClr val="FFFF00"/>
                </a:highlight>
              </a:rPr>
              <a:t>＝</a:t>
            </a:r>
            <a:r>
              <a:rPr lang="ja-JP" altLang="en-US" dirty="0">
                <a:highlight>
                  <a:srgbClr val="FFFF00"/>
                </a:highlight>
              </a:rPr>
              <a:t>１２</a:t>
            </a:r>
            <a:r>
              <a:rPr lang="ja" dirty="0">
                <a:highlight>
                  <a:srgbClr val="FFFF00"/>
                </a:highlight>
              </a:rPr>
              <a:t>点）</a:t>
            </a:r>
            <a:endParaRPr dirty="0"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1689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6"/>
          <p:cNvSpPr txBox="1">
            <a:spLocks noGrp="1"/>
          </p:cNvSpPr>
          <p:nvPr>
            <p:ph type="title"/>
          </p:nvPr>
        </p:nvSpPr>
        <p:spPr>
          <a:xfrm>
            <a:off x="219675" y="201475"/>
            <a:ext cx="8782800" cy="1914300"/>
          </a:xfrm>
          <a:prstGeom prst="rect">
            <a:avLst/>
          </a:prstGeom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90"/>
              <a:buFont typeface="Arial"/>
              <a:buNone/>
            </a:pPr>
            <a:r>
              <a:rPr lang="ja" sz="3020" dirty="0"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例題１）コンピュータに文字の表示を命令する</a:t>
            </a:r>
            <a:endParaRPr sz="3020" dirty="0">
              <a:highlight>
                <a:srgbClr val="D9D2E9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90"/>
              <a:buFont typeface="Arial"/>
              <a:buNone/>
            </a:pPr>
            <a:r>
              <a:rPr lang="ja" sz="3020" dirty="0">
                <a:latin typeface="Arial"/>
                <a:ea typeface="Arial"/>
                <a:cs typeface="Arial"/>
                <a:sym typeface="Arial"/>
              </a:rPr>
              <a:t>”hello”という文字を表示させる．</a:t>
            </a:r>
            <a:endParaRPr lang="ja" altLang="en-US" sz="302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90"/>
              <a:buFont typeface="Arial"/>
              <a:buNone/>
            </a:pPr>
            <a:r>
              <a:rPr lang="en-GB" altLang="ja" sz="2975" dirty="0">
                <a:solidFill>
                  <a:srgbClr val="795E26"/>
                </a:solidFill>
                <a:latin typeface="Courier New"/>
                <a:ea typeface="Courier New"/>
                <a:cs typeface="Courier New"/>
                <a:sym typeface="Courier New"/>
              </a:rPr>
              <a:t>print</a:t>
            </a:r>
            <a:r>
              <a:rPr lang="en-GB" altLang="ja" sz="2975" dirty="0"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GB" altLang="ja" sz="2975" dirty="0">
                <a:solidFill>
                  <a:srgbClr val="A31515"/>
                </a:solidFill>
                <a:latin typeface="Courier New"/>
                <a:ea typeface="Courier New"/>
                <a:cs typeface="Courier New"/>
                <a:sym typeface="Courier New"/>
              </a:rPr>
              <a:t>"hello"</a:t>
            </a:r>
            <a:r>
              <a:rPr lang="en-GB" altLang="ja" sz="2975" dirty="0"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lang="en-GB" sz="2975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lang="en-GB" sz="473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36CDD6-62B2-1706-44B4-E71E23895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04" y="2506291"/>
            <a:ext cx="8926171" cy="2057687"/>
          </a:xfrm>
          <a:prstGeom prst="rect">
            <a:avLst/>
          </a:prstGeom>
        </p:spPr>
      </p:pic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608B9D1E-F20A-4072-B267-668F3B42B96B}"/>
              </a:ext>
            </a:extLst>
          </p:cNvPr>
          <p:cNvSpPr/>
          <p:nvPr/>
        </p:nvSpPr>
        <p:spPr>
          <a:xfrm>
            <a:off x="4057651" y="1608363"/>
            <a:ext cx="4800600" cy="897927"/>
          </a:xfrm>
          <a:prstGeom prst="wedgeRectCallout">
            <a:avLst>
              <a:gd name="adj1" fmla="val -64414"/>
              <a:gd name="adj2" fmla="val -32826"/>
            </a:avLst>
          </a:prstGeom>
          <a:solidFill>
            <a:schemeClr val="bg1"/>
          </a:solidFill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bg2"/>
                </a:solidFill>
              </a:rPr>
              <a:t>「</a:t>
            </a:r>
            <a:r>
              <a:rPr lang="en-GB" altLang="ja-JP" sz="1800" dirty="0">
                <a:solidFill>
                  <a:schemeClr val="bg2"/>
                </a:solidFill>
              </a:rPr>
              <a:t>””</a:t>
            </a:r>
            <a:r>
              <a:rPr lang="ja-JP" altLang="en-US" sz="1800" dirty="0">
                <a:solidFill>
                  <a:schemeClr val="bg2"/>
                </a:solidFill>
              </a:rPr>
              <a:t>」をつけることで「この中身は文字ですよ。」と</a:t>
            </a:r>
            <a:endParaRPr lang="en-GB" altLang="ja-JP" sz="1800" dirty="0">
              <a:solidFill>
                <a:schemeClr val="bg2"/>
              </a:solidFill>
            </a:endParaRPr>
          </a:p>
          <a:p>
            <a:pPr algn="ctr"/>
            <a:r>
              <a:rPr lang="ja-JP" altLang="en-US" sz="1800" dirty="0">
                <a:solidFill>
                  <a:schemeClr val="bg2"/>
                </a:solidFill>
              </a:rPr>
              <a:t>表現することができる。</a:t>
            </a:r>
            <a:endParaRPr lang="en-GB" altLang="ja-JP" sz="18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0"/>
          <p:cNvSpPr txBox="1">
            <a:spLocks noGrp="1"/>
          </p:cNvSpPr>
          <p:nvPr>
            <p:ph type="title"/>
          </p:nvPr>
        </p:nvSpPr>
        <p:spPr>
          <a:xfrm>
            <a:off x="147713" y="40735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ja-JP" altLang="en-US" dirty="0"/>
              <a:t>演算子を使って基本的な計算を行おう。</a:t>
            </a:r>
            <a:br>
              <a:rPr lang="ja-JP" altLang="en-US" dirty="0"/>
            </a:br>
            <a:endParaRPr dirty="0"/>
          </a:p>
        </p:txBody>
      </p:sp>
      <p:pic>
        <p:nvPicPr>
          <p:cNvPr id="136" name="Google Shape;13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713" y="1249136"/>
            <a:ext cx="8816673" cy="32006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>
          <a:extLst>
            <a:ext uri="{FF2B5EF4-FFF2-40B4-BE49-F238E27FC236}">
              <a16:creationId xmlns:a16="http://schemas.microsoft.com/office/drawing/2014/main" id="{5913BF97-C916-FFC5-7F29-A8DD91E71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8">
            <a:extLst>
              <a:ext uri="{FF2B5EF4-FFF2-40B4-BE49-F238E27FC236}">
                <a16:creationId xmlns:a16="http://schemas.microsoft.com/office/drawing/2014/main" id="{B36A5029-F1F9-6A7F-1C1E-C06025B821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736" y="232685"/>
            <a:ext cx="8556601" cy="46005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ja-JP" altLang="en-US" sz="2600" dirty="0"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　例題２）演算子を使ってコンピュータに計算させる</a:t>
            </a:r>
            <a:endParaRPr lang="ja-JP" altLang="en-US" sz="2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ja-JP" altLang="en-US" sz="2600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　</a:t>
            </a:r>
            <a:br>
              <a:rPr lang="en-GB" altLang="ja-JP" sz="2600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altLang="ja-JP" sz="2600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ja-JP" altLang="en-US" sz="2600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　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849544-FEDA-A1C1-7139-928E0EF10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43" y="1092088"/>
            <a:ext cx="3331455" cy="33733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2084BE-E681-DDEA-C1B8-312254DCD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4812" y="1355271"/>
            <a:ext cx="6364535" cy="311017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DB47C0C-ED96-6A71-57AB-83237B047D61}"/>
              </a:ext>
            </a:extLst>
          </p:cNvPr>
          <p:cNvSpPr/>
          <p:nvPr/>
        </p:nvSpPr>
        <p:spPr>
          <a:xfrm>
            <a:off x="4220936" y="2106386"/>
            <a:ext cx="424543" cy="1224643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84C46E14-410C-587F-51B1-EA1DE27D1030}"/>
              </a:ext>
            </a:extLst>
          </p:cNvPr>
          <p:cNvSpPr/>
          <p:nvPr/>
        </p:nvSpPr>
        <p:spPr>
          <a:xfrm>
            <a:off x="5314950" y="2669721"/>
            <a:ext cx="3159579" cy="1436916"/>
          </a:xfrm>
          <a:prstGeom prst="wedgeRectCallout">
            <a:avLst>
              <a:gd name="adj1" fmla="val -65019"/>
              <a:gd name="adj2" fmla="val -31753"/>
            </a:avLst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2CB7F8-B5F9-1AAA-2065-4455847BE9A1}"/>
              </a:ext>
            </a:extLst>
          </p:cNvPr>
          <p:cNvSpPr txBox="1"/>
          <p:nvPr/>
        </p:nvSpPr>
        <p:spPr>
          <a:xfrm>
            <a:off x="5520476" y="2778768"/>
            <a:ext cx="28901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800" dirty="0"/>
              <a:t>「</a:t>
            </a:r>
            <a:r>
              <a:rPr lang="en-GB" altLang="ja-JP" sz="1800" dirty="0"/>
              <a:t>#</a:t>
            </a:r>
            <a:r>
              <a:rPr lang="ja-JP" altLang="en-US" sz="1800" dirty="0"/>
              <a:t>」はコメント</a:t>
            </a:r>
            <a:endParaRPr lang="en-GB" altLang="ja-JP" sz="1800" dirty="0"/>
          </a:p>
          <a:p>
            <a:endParaRPr lang="en-GB" sz="1800" dirty="0"/>
          </a:p>
          <a:p>
            <a:r>
              <a:rPr lang="ja-JP" altLang="en-US" sz="1800" dirty="0"/>
              <a:t>プログラムに支障なし</a:t>
            </a:r>
            <a:endParaRPr lang="en-GB" altLang="ja-JP" sz="1800" dirty="0"/>
          </a:p>
          <a:p>
            <a:r>
              <a:rPr lang="ja-JP" altLang="en-US" sz="1800" dirty="0"/>
              <a:t>何を書いたかのメモ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31708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8"/>
          <p:cNvSpPr txBox="1">
            <a:spLocks noGrp="1"/>
          </p:cNvSpPr>
          <p:nvPr>
            <p:ph type="title"/>
          </p:nvPr>
        </p:nvSpPr>
        <p:spPr>
          <a:xfrm>
            <a:off x="212905" y="142878"/>
            <a:ext cx="8718189" cy="1514472"/>
          </a:xfrm>
          <a:prstGeom prst="rect">
            <a:avLst/>
          </a:prstGeom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ja-JP" altLang="en-US" sz="2600" dirty="0"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例題３）コンピュータに以下の計算をさせる。</a:t>
            </a:r>
            <a:endParaRPr lang="ja-JP" altLang="en-US" sz="2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ja-JP" altLang="en-US" sz="2600" dirty="0">
                <a:latin typeface="Arial"/>
                <a:ea typeface="Arial"/>
                <a:cs typeface="Arial"/>
                <a:sym typeface="Arial"/>
              </a:rPr>
              <a:t>底辺を</a:t>
            </a:r>
            <a:r>
              <a:rPr lang="en-US" altLang="ja-JP" sz="2600" dirty="0">
                <a:latin typeface="Arial"/>
                <a:ea typeface="Arial"/>
                <a:cs typeface="Arial"/>
                <a:sym typeface="Arial"/>
              </a:rPr>
              <a:t>base</a:t>
            </a:r>
            <a:r>
              <a:rPr lang="ja-JP" altLang="en-US" sz="2600" dirty="0">
                <a:latin typeface="Arial"/>
                <a:ea typeface="Arial"/>
                <a:cs typeface="Arial"/>
                <a:sym typeface="Arial"/>
              </a:rPr>
              <a:t>，高さを</a:t>
            </a:r>
            <a:r>
              <a:rPr lang="en-US" altLang="ja-JP" sz="2600" dirty="0">
                <a:latin typeface="Arial"/>
                <a:ea typeface="Arial"/>
                <a:cs typeface="Arial"/>
                <a:sym typeface="Arial"/>
              </a:rPr>
              <a:t>height</a:t>
            </a:r>
            <a:r>
              <a:rPr lang="ja-JP" altLang="en-US" sz="2600" dirty="0">
                <a:latin typeface="Arial"/>
                <a:ea typeface="Arial"/>
                <a:cs typeface="Arial"/>
                <a:sym typeface="Arial"/>
              </a:rPr>
              <a:t>，面積を</a:t>
            </a:r>
            <a:r>
              <a:rPr lang="en-US" altLang="ja-JP" sz="2600" dirty="0">
                <a:latin typeface="Arial"/>
                <a:ea typeface="Arial"/>
                <a:cs typeface="Arial"/>
                <a:sym typeface="Arial"/>
              </a:rPr>
              <a:t>area </a:t>
            </a:r>
            <a:r>
              <a:rPr lang="ja-JP" altLang="en-US" sz="2600" dirty="0">
                <a:latin typeface="Arial"/>
                <a:ea typeface="Arial"/>
                <a:cs typeface="Arial"/>
                <a:sym typeface="Arial"/>
              </a:rPr>
              <a:t>という変数とし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ja-JP" altLang="en-US" sz="2600" dirty="0">
                <a:latin typeface="Arial"/>
                <a:ea typeface="Arial"/>
                <a:cs typeface="Arial"/>
                <a:sym typeface="Arial"/>
              </a:rPr>
              <a:t> 底辺</a:t>
            </a:r>
            <a:r>
              <a:rPr lang="en-US" altLang="ja-JP" sz="2600" dirty="0">
                <a:latin typeface="Arial"/>
                <a:ea typeface="Arial"/>
                <a:cs typeface="Arial"/>
                <a:sym typeface="Arial"/>
              </a:rPr>
              <a:t>20</a:t>
            </a:r>
            <a:r>
              <a:rPr lang="en-GB" altLang="ja-JP" sz="2600" dirty="0"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ja-JP" altLang="en-US" sz="2600" dirty="0">
                <a:latin typeface="Arial"/>
                <a:ea typeface="Arial"/>
                <a:cs typeface="Arial"/>
                <a:sym typeface="Arial"/>
              </a:rPr>
              <a:t> 高さ</a:t>
            </a:r>
            <a:r>
              <a:rPr lang="en-US" altLang="ja-JP" sz="2600" dirty="0">
                <a:latin typeface="Arial"/>
                <a:ea typeface="Arial"/>
                <a:cs typeface="Arial"/>
                <a:sym typeface="Arial"/>
              </a:rPr>
              <a:t>6</a:t>
            </a:r>
            <a:r>
              <a:rPr lang="ja-JP" altLang="en-US" sz="2600" dirty="0">
                <a:latin typeface="Arial"/>
                <a:ea typeface="Arial"/>
                <a:cs typeface="Arial"/>
                <a:sym typeface="Arial"/>
              </a:rPr>
              <a:t>の三角形の面積を計算させる．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30245D-D918-B570-E6A7-C5F5C8056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23" y="1846086"/>
            <a:ext cx="8016591" cy="30664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FB9BD-2D76-F145-24F8-3823E905D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12" y="116776"/>
            <a:ext cx="8453725" cy="1690500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「底辺」「高さ」「面積」のように、いろいろな数や文字を当てはめることができる「箱」のようなものを（　　　　　）といい、</a:t>
            </a:r>
            <a:endParaRPr lang="en-GB" sz="32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05B91AB-9356-1D21-F12D-6EAE279532F1}"/>
              </a:ext>
            </a:extLst>
          </p:cNvPr>
          <p:cNvSpPr txBox="1">
            <a:spLocks/>
          </p:cNvSpPr>
          <p:nvPr/>
        </p:nvSpPr>
        <p:spPr>
          <a:xfrm>
            <a:off x="535637" y="3260025"/>
            <a:ext cx="8453725" cy="1883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ja-JP" altLang="en-US" sz="3200" dirty="0"/>
              <a:t>変数に数値や文字をあてはめることを（　　　　　）という。</a:t>
            </a:r>
            <a:endParaRPr lang="en-GB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601B7A-429F-C645-A1CD-8CF141A220A9}"/>
              </a:ext>
            </a:extLst>
          </p:cNvPr>
          <p:cNvSpPr txBox="1"/>
          <p:nvPr/>
        </p:nvSpPr>
        <p:spPr>
          <a:xfrm>
            <a:off x="5264634" y="1099390"/>
            <a:ext cx="1609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solidFill>
                  <a:srgbClr val="FF0000"/>
                </a:solidFill>
              </a:rPr>
              <a:t>変数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D37618-84EA-890C-93C2-64DD805E7274}"/>
              </a:ext>
            </a:extLst>
          </p:cNvPr>
          <p:cNvSpPr txBox="1"/>
          <p:nvPr/>
        </p:nvSpPr>
        <p:spPr>
          <a:xfrm>
            <a:off x="1447799" y="4095750"/>
            <a:ext cx="1609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solidFill>
                  <a:srgbClr val="FF0000"/>
                </a:solidFill>
              </a:rPr>
              <a:t>代入</a:t>
            </a:r>
            <a:endParaRPr lang="en-GB" sz="4000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D6DB3B-9B15-7254-2B49-BDD5F94E8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799" y="1743169"/>
            <a:ext cx="1415525" cy="17996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00976C-2480-D0C9-2770-BBF3591F8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486" y="1797749"/>
            <a:ext cx="1260097" cy="169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05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2B082-E164-256A-07A1-9433B61DB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861457"/>
            <a:ext cx="8520600" cy="1445079"/>
          </a:xfrm>
        </p:spPr>
        <p:txBody>
          <a:bodyPr/>
          <a:lstStyle/>
          <a:p>
            <a:pPr algn="l"/>
            <a:r>
              <a:rPr lang="ja-JP" altLang="en-US" dirty="0"/>
              <a:t>アイスブレイク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52E119-63CC-95A1-7508-1D9112876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9737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B4904-98D3-6361-1BAB-CDB63893B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08" y="172114"/>
            <a:ext cx="8821381" cy="572700"/>
          </a:xfrm>
        </p:spPr>
        <p:txBody>
          <a:bodyPr>
            <a:normAutofit fontScale="90000"/>
          </a:bodyPr>
          <a:lstStyle/>
          <a:p>
            <a:r>
              <a:rPr lang="ja-JP" altLang="en-US" dirty="0"/>
              <a:t>残りの時間で以下の課題に取り組む</a:t>
            </a:r>
            <a:r>
              <a:rPr lang="en-US" altLang="ja-JP" dirty="0"/>
              <a:t>【</a:t>
            </a:r>
            <a:r>
              <a:rPr lang="ja-JP" altLang="en-US" dirty="0"/>
              <a:t>知</a:t>
            </a:r>
            <a:r>
              <a:rPr lang="en-US" altLang="ja-JP" dirty="0"/>
              <a:t>】</a:t>
            </a:r>
            <a:r>
              <a:rPr lang="en-GB" altLang="ja-JP" dirty="0"/>
              <a:t>(</a:t>
            </a:r>
            <a:r>
              <a:rPr lang="ja-JP" altLang="en-US" dirty="0"/>
              <a:t>各</a:t>
            </a:r>
            <a:r>
              <a:rPr lang="en-GB" altLang="ja-JP" dirty="0"/>
              <a:t>2</a:t>
            </a:r>
            <a:r>
              <a:rPr lang="ja-JP" altLang="en-US" dirty="0"/>
              <a:t>点</a:t>
            </a:r>
            <a:r>
              <a:rPr lang="en-US" altLang="ja-JP" dirty="0"/>
              <a:t>×</a:t>
            </a:r>
            <a:r>
              <a:rPr lang="en-GB" altLang="ja-JP" dirty="0"/>
              <a:t>3=6</a:t>
            </a:r>
            <a:r>
              <a:rPr lang="ja-JP" altLang="en-US" dirty="0"/>
              <a:t>点</a:t>
            </a:r>
            <a:r>
              <a:rPr lang="en-GB" altLang="ja-JP" dirty="0"/>
              <a:t>)</a:t>
            </a:r>
            <a:endParaRPr lang="en-GB" dirty="0"/>
          </a:p>
        </p:txBody>
      </p:sp>
      <p:sp>
        <p:nvSpPr>
          <p:cNvPr id="4" name="Google Shape;171;p36">
            <a:extLst>
              <a:ext uri="{FF2B5EF4-FFF2-40B4-BE49-F238E27FC236}">
                <a16:creationId xmlns:a16="http://schemas.microsoft.com/office/drawing/2014/main" id="{FB3E8CA0-8935-6CB2-9490-7162B745B2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150" y="825793"/>
            <a:ext cx="8521700" cy="1631657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ja" sz="2500" dirty="0">
                <a:solidFill>
                  <a:schemeClr val="dk2"/>
                </a:solidFill>
              </a:rPr>
              <a:t>課題１）</a:t>
            </a:r>
            <a:endParaRPr sz="25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ja" sz="2500" dirty="0">
                <a:solidFill>
                  <a:schemeClr val="dk2"/>
                </a:solidFill>
              </a:rPr>
              <a:t>”クラス,番号,名前”　を表示させる．</a:t>
            </a:r>
            <a:endParaRPr sz="25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ja" sz="2500" dirty="0">
                <a:solidFill>
                  <a:schemeClr val="dk2"/>
                </a:solidFill>
              </a:rPr>
              <a:t>表示結果例：　”</a:t>
            </a:r>
            <a:r>
              <a:rPr lang="en-GB" altLang="ja" sz="2500" dirty="0"/>
              <a:t>1</a:t>
            </a:r>
            <a:r>
              <a:rPr lang="ja-JP" altLang="en-US" sz="2500" dirty="0">
                <a:solidFill>
                  <a:schemeClr val="dk2"/>
                </a:solidFill>
              </a:rPr>
              <a:t>組</a:t>
            </a:r>
            <a:r>
              <a:rPr lang="en-GB" altLang="ja-JP" sz="2500" dirty="0">
                <a:solidFill>
                  <a:schemeClr val="dk2"/>
                </a:solidFill>
              </a:rPr>
              <a:t>1</a:t>
            </a:r>
            <a:r>
              <a:rPr lang="ja-JP" altLang="en-US" sz="2500" dirty="0">
                <a:solidFill>
                  <a:schemeClr val="dk2"/>
                </a:solidFill>
              </a:rPr>
              <a:t>番じょうほうりさ</a:t>
            </a:r>
            <a:r>
              <a:rPr lang="ja" sz="2500" dirty="0">
                <a:solidFill>
                  <a:schemeClr val="dk2"/>
                </a:solidFill>
              </a:rPr>
              <a:t>”</a:t>
            </a:r>
            <a:endParaRPr lang="en-GB" altLang="ja" sz="25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lang="en-GB" sz="3200" dirty="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46642E-CC27-27C7-0042-5925BB6E9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09" y="2824779"/>
            <a:ext cx="8821381" cy="192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47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>
          <a:extLst>
            <a:ext uri="{FF2B5EF4-FFF2-40B4-BE49-F238E27FC236}">
              <a16:creationId xmlns:a16="http://schemas.microsoft.com/office/drawing/2014/main" id="{E131F791-77D8-6B32-89BA-88D62ABEE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8">
            <a:extLst>
              <a:ext uri="{FF2B5EF4-FFF2-40B4-BE49-F238E27FC236}">
                <a16:creationId xmlns:a16="http://schemas.microsoft.com/office/drawing/2014/main" id="{5FCBE0F6-906E-5C0C-664F-8831B46612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4930" y="143618"/>
            <a:ext cx="8670470" cy="906237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ja-JP" altLang="en-US" sz="2800" dirty="0">
                <a:latin typeface="+mj-ea"/>
                <a:ea typeface="+mj-ea"/>
                <a:cs typeface="Arial"/>
                <a:sym typeface="Arial"/>
              </a:rPr>
              <a:t>　課題２）演算子を使ってコンピュータに計算させる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lang="ja-JP" altLang="en-US" sz="2600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6ACB32-02B3-8E0D-9C50-021DB7E23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930" y="1137318"/>
            <a:ext cx="2841893" cy="35325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BAE23D-507D-D942-3813-423A33F0B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9570" y="1498790"/>
            <a:ext cx="6308667" cy="277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1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C0EAE-75E2-F63C-9FAE-6A9934401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71;p36">
            <a:extLst>
              <a:ext uri="{FF2B5EF4-FFF2-40B4-BE49-F238E27FC236}">
                <a16:creationId xmlns:a16="http://schemas.microsoft.com/office/drawing/2014/main" id="{7B8B6F32-9D73-DB3B-287C-F75E432468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2657" y="101685"/>
            <a:ext cx="9078686" cy="1518555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ja" sz="2500" dirty="0">
                <a:solidFill>
                  <a:schemeClr val="dk2"/>
                </a:solidFill>
              </a:rPr>
              <a:t>課題</a:t>
            </a:r>
            <a:r>
              <a:rPr lang="ja-JP" altLang="en-US" sz="2500" dirty="0"/>
              <a:t>３</a:t>
            </a:r>
            <a:r>
              <a:rPr lang="ja" sz="2500" dirty="0">
                <a:solidFill>
                  <a:schemeClr val="dk2"/>
                </a:solidFill>
              </a:rPr>
              <a:t>）</a:t>
            </a:r>
            <a:r>
              <a:rPr lang="ja-JP" altLang="en-US" sz="2500" dirty="0"/>
              <a:t>コンピュータに以下の計算をさせる。</a:t>
            </a:r>
            <a:endParaRPr lang="en-GB" altLang="ja-JP" sz="2500" dirty="0"/>
          </a:p>
          <a:p>
            <a:pPr marL="0" indent="0">
              <a:buSzPts val="1100"/>
              <a:buNone/>
            </a:pPr>
            <a:r>
              <a:rPr lang="ja-JP" altLang="en-US" sz="2400" dirty="0">
                <a:latin typeface="Arial"/>
                <a:ea typeface="Arial"/>
                <a:cs typeface="Arial"/>
                <a:sym typeface="Arial"/>
              </a:rPr>
              <a:t>半径を</a:t>
            </a:r>
            <a:r>
              <a:rPr lang="en-GB" altLang="ja-JP" sz="2400" dirty="0">
                <a:latin typeface="Arial"/>
                <a:ea typeface="Arial"/>
                <a:cs typeface="Arial"/>
                <a:sym typeface="Arial"/>
              </a:rPr>
              <a:t>r</a:t>
            </a:r>
            <a:r>
              <a:rPr lang="ja-JP" altLang="en-US" sz="2400" dirty="0">
                <a:latin typeface="Arial"/>
                <a:ea typeface="Arial"/>
                <a:cs typeface="Arial"/>
                <a:sym typeface="Arial"/>
              </a:rPr>
              <a:t>，円周率を</a:t>
            </a:r>
            <a:r>
              <a:rPr lang="el-GR" sz="2800" dirty="0"/>
              <a:t>π</a:t>
            </a:r>
            <a:r>
              <a:rPr lang="ja-JP" altLang="en-US" sz="2400" dirty="0">
                <a:latin typeface="Arial"/>
                <a:ea typeface="Arial"/>
                <a:cs typeface="Arial"/>
                <a:sym typeface="Arial"/>
              </a:rPr>
              <a:t>，面積を</a:t>
            </a:r>
            <a:r>
              <a:rPr lang="en-US" altLang="ja-JP" sz="2400" dirty="0">
                <a:latin typeface="Arial"/>
                <a:ea typeface="Arial"/>
                <a:cs typeface="Arial"/>
                <a:sym typeface="Arial"/>
              </a:rPr>
              <a:t>S</a:t>
            </a:r>
            <a:r>
              <a:rPr lang="ja-JP" altLang="en-US" sz="2400" dirty="0">
                <a:latin typeface="Arial"/>
                <a:ea typeface="Arial"/>
                <a:cs typeface="Arial"/>
                <a:sym typeface="Arial"/>
              </a:rPr>
              <a:t>という変数とし円の面積を計算させる。</a:t>
            </a:r>
            <a:r>
              <a:rPr lang="ja-JP" altLang="en-US" sz="2500" dirty="0">
                <a:ea typeface="Arial"/>
                <a:cs typeface="Arial"/>
              </a:rPr>
              <a:t>半径</a:t>
            </a:r>
            <a:r>
              <a:rPr lang="en-US" altLang="ja-JP" sz="2500" dirty="0">
                <a:ea typeface="Arial"/>
                <a:cs typeface="Arial"/>
              </a:rPr>
              <a:t>18</a:t>
            </a:r>
            <a:r>
              <a:rPr lang="ja-JP" altLang="en-US" sz="2500" dirty="0">
                <a:ea typeface="Arial"/>
                <a:cs typeface="Arial"/>
              </a:rPr>
              <a:t>、円周率</a:t>
            </a:r>
            <a:r>
              <a:rPr lang="el-GR" sz="2800" dirty="0"/>
              <a:t>π</a:t>
            </a:r>
            <a:r>
              <a:rPr lang="ja-JP" altLang="en-US" sz="2500" dirty="0">
                <a:ea typeface="Arial"/>
                <a:cs typeface="Arial"/>
              </a:rPr>
              <a:t>を</a:t>
            </a:r>
            <a:r>
              <a:rPr lang="en-GB" altLang="ja-JP" sz="2500" dirty="0">
                <a:ea typeface="Arial"/>
                <a:cs typeface="Arial"/>
              </a:rPr>
              <a:t>3.14</a:t>
            </a:r>
            <a:r>
              <a:rPr lang="ja-JP" altLang="en-US" sz="2500" dirty="0">
                <a:ea typeface="Arial"/>
                <a:cs typeface="Arial"/>
              </a:rPr>
              <a:t>とする。</a:t>
            </a:r>
            <a:endParaRPr lang="ja-JP" altLang="en-US" sz="24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C47811-12B5-67FB-D73A-A5413B22B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65" y="1742607"/>
            <a:ext cx="8335985" cy="320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49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3D642-B4D2-E087-6AD0-24DE00A9B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63" y="158646"/>
            <a:ext cx="8520600" cy="764632"/>
          </a:xfrm>
        </p:spPr>
        <p:txBody>
          <a:bodyPr>
            <a:normAutofit/>
          </a:bodyPr>
          <a:lstStyle/>
          <a:p>
            <a:r>
              <a:rPr lang="ja-JP" altLang="en-US" dirty="0"/>
              <a:t>課題の提出方法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23CDC0-E35E-756D-B4D9-130110FD0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663" y="923926"/>
            <a:ext cx="3226536" cy="4060928"/>
          </a:xfrm>
          <a:ln w="38100">
            <a:solidFill>
              <a:schemeClr val="bg2"/>
            </a:solidFill>
          </a:ln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ja-JP" altLang="en-US" dirty="0"/>
              <a:t>①右上の「共有」ボタンをクリックする。</a:t>
            </a:r>
            <a:endParaRPr lang="en-GB" altLang="ja-JP" dirty="0"/>
          </a:p>
          <a:p>
            <a:pPr marL="114300" indent="0">
              <a:buNone/>
            </a:pPr>
            <a:endParaRPr lang="en-GB" altLang="ja-JP" dirty="0"/>
          </a:p>
          <a:p>
            <a:pPr marL="114300" indent="0">
              <a:buNone/>
            </a:pPr>
            <a:r>
              <a:rPr lang="ja-JP" altLang="en-US" dirty="0"/>
              <a:t>②ユーザに先生のアカウントを入力。</a:t>
            </a:r>
            <a:endParaRPr lang="en-GB" altLang="ja-JP" dirty="0"/>
          </a:p>
          <a:p>
            <a:pPr marL="114300" indent="0">
              <a:buNone/>
            </a:pPr>
            <a:endParaRPr lang="en-GB" altLang="ja-JP" dirty="0"/>
          </a:p>
          <a:p>
            <a:pPr marL="114300" indent="0">
              <a:buNone/>
            </a:pPr>
            <a:r>
              <a:rPr lang="ja-JP" altLang="en-US" dirty="0"/>
              <a:t>③左下のリンクをコピーを</a:t>
            </a:r>
            <a:endParaRPr lang="en-GB" altLang="ja-JP" dirty="0"/>
          </a:p>
          <a:p>
            <a:pPr marL="114300" indent="0">
              <a:buNone/>
            </a:pPr>
            <a:r>
              <a:rPr lang="ja-JP" altLang="en-US" dirty="0"/>
              <a:t>クリック。☞「完了」</a:t>
            </a:r>
            <a:endParaRPr lang="en-GB" altLang="ja-JP" dirty="0"/>
          </a:p>
          <a:p>
            <a:pPr marL="114300" indent="0">
              <a:buNone/>
            </a:pPr>
            <a:endParaRPr lang="en-GB" altLang="ja-JP" dirty="0"/>
          </a:p>
          <a:p>
            <a:pPr marL="114300" indent="0">
              <a:buNone/>
            </a:pPr>
            <a:r>
              <a:rPr lang="ja-JP" altLang="en-US" dirty="0"/>
              <a:t>④クラスルームの課題に</a:t>
            </a:r>
            <a:endParaRPr lang="en-GB" altLang="ja-JP" dirty="0"/>
          </a:p>
          <a:p>
            <a:pPr marL="114300" indent="0">
              <a:buNone/>
            </a:pPr>
            <a:r>
              <a:rPr lang="ja-JP" altLang="en-US" dirty="0"/>
              <a:t>「</a:t>
            </a:r>
            <a:r>
              <a:rPr lang="en-GB" altLang="ja-JP" dirty="0" err="1"/>
              <a:t>ctrl+V</a:t>
            </a:r>
            <a:r>
              <a:rPr lang="ja-JP" altLang="en-US" dirty="0"/>
              <a:t>」でリンクを貼り付ける。</a:t>
            </a:r>
            <a:endParaRPr lang="en-GB" altLang="ja-JP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1C1B4B-C20E-F39D-D057-272435AD6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229" y="254195"/>
            <a:ext cx="5614771" cy="463511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F13008F-53DA-6440-A96D-24E0CF0CA32B}"/>
              </a:ext>
            </a:extLst>
          </p:cNvPr>
          <p:cNvSpPr/>
          <p:nvPr/>
        </p:nvSpPr>
        <p:spPr>
          <a:xfrm>
            <a:off x="3790951" y="4174930"/>
            <a:ext cx="1866900" cy="533400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72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3C0A0F-C820-3686-2556-8C64028F0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 dirty="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74726"/>
            <a:ext cx="7170358" cy="4968774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Avenir Next LT Pro"/>
            </a:endParaRPr>
          </a:p>
        </p:txBody>
      </p:sp>
      <p:sp useBgFill="1">
        <p:nvSpPr>
          <p:cNvPr id="11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2DA640-E01B-4200-B995-866C7BC69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 dirty="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D7CC489-144E-4C80-BA9D-16BC57F4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49452" y="0"/>
            <a:ext cx="5994548" cy="5143500"/>
          </a:xfrm>
          <a:custGeom>
            <a:avLst/>
            <a:gdLst>
              <a:gd name="connsiteX0" fmla="*/ 1497781 w 7992731"/>
              <a:gd name="connsiteY0" fmla="*/ 0 h 6858000"/>
              <a:gd name="connsiteX1" fmla="*/ 2402429 w 7992731"/>
              <a:gd name="connsiteY1" fmla="*/ 0 h 6858000"/>
              <a:gd name="connsiteX2" fmla="*/ 5164845 w 7992731"/>
              <a:gd name="connsiteY2" fmla="*/ 0 h 6858000"/>
              <a:gd name="connsiteX3" fmla="*/ 5726654 w 7992731"/>
              <a:gd name="connsiteY3" fmla="*/ 0 h 6858000"/>
              <a:gd name="connsiteX4" fmla="*/ 7992731 w 7992731"/>
              <a:gd name="connsiteY4" fmla="*/ 0 h 6858000"/>
              <a:gd name="connsiteX5" fmla="*/ 7992731 w 7992731"/>
              <a:gd name="connsiteY5" fmla="*/ 6858000 h 6858000"/>
              <a:gd name="connsiteX6" fmla="*/ 5726654 w 7992731"/>
              <a:gd name="connsiteY6" fmla="*/ 6858000 h 6858000"/>
              <a:gd name="connsiteX7" fmla="*/ 2402429 w 7992731"/>
              <a:gd name="connsiteY7" fmla="*/ 6858000 h 6858000"/>
              <a:gd name="connsiteX8" fmla="*/ 311758 w 7992731"/>
              <a:gd name="connsiteY8" fmla="*/ 6858000 h 6858000"/>
              <a:gd name="connsiteX9" fmla="*/ 314131 w 7992731"/>
              <a:gd name="connsiteY9" fmla="*/ 6707670 h 6858000"/>
              <a:gd name="connsiteX10" fmla="*/ 599703 w 7992731"/>
              <a:gd name="connsiteY10" fmla="*/ 5670858 h 6858000"/>
              <a:gd name="connsiteX11" fmla="*/ 1211435 w 7992731"/>
              <a:gd name="connsiteY11" fmla="*/ 4641255 h 6858000"/>
              <a:gd name="connsiteX12" fmla="*/ 1053042 w 7992731"/>
              <a:gd name="connsiteY12" fmla="*/ 3164269 h 6858000"/>
              <a:gd name="connsiteX13" fmla="*/ 607049 w 7992731"/>
              <a:gd name="connsiteY13" fmla="*/ 2589405 h 6858000"/>
              <a:gd name="connsiteX14" fmla="*/ 1054917 w 7992731"/>
              <a:gd name="connsiteY14" fmla="*/ 1068099 h 6858000"/>
              <a:gd name="connsiteX15" fmla="*/ 1502878 w 7992731"/>
              <a:gd name="connsiteY15" fmla="*/ 419995 h 6858000"/>
              <a:gd name="connsiteX16" fmla="*/ 1505906 w 7992731"/>
              <a:gd name="connsiteY16" fmla="*/ 184996 h 6858000"/>
              <a:gd name="connsiteX17" fmla="*/ 14545 w 7992731"/>
              <a:gd name="connsiteY17" fmla="*/ 0 h 6858000"/>
              <a:gd name="connsiteX18" fmla="*/ 879352 w 7992731"/>
              <a:gd name="connsiteY18" fmla="*/ 0 h 6858000"/>
              <a:gd name="connsiteX19" fmla="*/ 892054 w 7992731"/>
              <a:gd name="connsiteY19" fmla="*/ 78052 h 6858000"/>
              <a:gd name="connsiteX20" fmla="*/ 561941 w 7992731"/>
              <a:gd name="connsiteY20" fmla="*/ 535443 h 6858000"/>
              <a:gd name="connsiteX21" fmla="*/ 15320 w 7992731"/>
              <a:gd name="connsiteY21" fmla="*/ 219852 h 6858000"/>
              <a:gd name="connsiteX22" fmla="*/ 4235 w 7992731"/>
              <a:gd name="connsiteY22" fmla="*/ 429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992731" h="6858000">
                <a:moveTo>
                  <a:pt x="1497781" y="0"/>
                </a:moveTo>
                <a:lnTo>
                  <a:pt x="2402429" y="0"/>
                </a:lnTo>
                <a:lnTo>
                  <a:pt x="5164845" y="0"/>
                </a:lnTo>
                <a:lnTo>
                  <a:pt x="5726654" y="0"/>
                </a:lnTo>
                <a:lnTo>
                  <a:pt x="7992731" y="0"/>
                </a:lnTo>
                <a:lnTo>
                  <a:pt x="7992731" y="6858000"/>
                </a:lnTo>
                <a:lnTo>
                  <a:pt x="5726654" y="6858000"/>
                </a:lnTo>
                <a:lnTo>
                  <a:pt x="2402429" y="6858000"/>
                </a:lnTo>
                <a:lnTo>
                  <a:pt x="311758" y="6858000"/>
                </a:lnTo>
                <a:lnTo>
                  <a:pt x="314131" y="6707670"/>
                </a:lnTo>
                <a:cubicBezTo>
                  <a:pt x="335133" y="6366409"/>
                  <a:pt x="433652" y="6019042"/>
                  <a:pt x="599703" y="5670858"/>
                </a:cubicBezTo>
                <a:cubicBezTo>
                  <a:pt x="770258" y="5311556"/>
                  <a:pt x="1010815" y="4986832"/>
                  <a:pt x="1211435" y="4641255"/>
                </a:cubicBezTo>
                <a:cubicBezTo>
                  <a:pt x="1493038" y="4154456"/>
                  <a:pt x="1511836" y="3622744"/>
                  <a:pt x="1053042" y="3164269"/>
                </a:cubicBezTo>
                <a:cubicBezTo>
                  <a:pt x="881978" y="2993264"/>
                  <a:pt x="700423" y="2805523"/>
                  <a:pt x="607049" y="2589405"/>
                </a:cubicBezTo>
                <a:cubicBezTo>
                  <a:pt x="366280" y="2032158"/>
                  <a:pt x="541126" y="1508061"/>
                  <a:pt x="1054917" y="1068099"/>
                </a:cubicBezTo>
                <a:cubicBezTo>
                  <a:pt x="1261028" y="891535"/>
                  <a:pt x="1489689" y="709488"/>
                  <a:pt x="1502878" y="419995"/>
                </a:cubicBezTo>
                <a:cubicBezTo>
                  <a:pt x="1506390" y="341910"/>
                  <a:pt x="1507263" y="263520"/>
                  <a:pt x="1505906" y="184996"/>
                </a:cubicBezTo>
                <a:close/>
                <a:moveTo>
                  <a:pt x="14545" y="0"/>
                </a:moveTo>
                <a:lnTo>
                  <a:pt x="879352" y="0"/>
                </a:lnTo>
                <a:lnTo>
                  <a:pt x="892054" y="78052"/>
                </a:lnTo>
                <a:cubicBezTo>
                  <a:pt x="904493" y="285271"/>
                  <a:pt x="770273" y="479621"/>
                  <a:pt x="561941" y="535443"/>
                </a:cubicBezTo>
                <a:cubicBezTo>
                  <a:pt x="323847" y="599240"/>
                  <a:pt x="79117" y="457945"/>
                  <a:pt x="15320" y="219852"/>
                </a:cubicBezTo>
                <a:cubicBezTo>
                  <a:pt x="-630" y="160329"/>
                  <a:pt x="-3761" y="100391"/>
                  <a:pt x="4235" y="429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2B6A1B-ECB1-787B-3687-F9D075022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4551" y="1102178"/>
            <a:ext cx="6564086" cy="2808515"/>
          </a:xfrm>
        </p:spPr>
        <p:txBody>
          <a:bodyPr spcFirstLastPara="1" vert="horz" wrap="square" lIns="68580" tIns="34290" rIns="68580" bIns="34290" rtlCol="0" anchor="b" anchorCtr="0">
            <a:norm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ja-JP" altLang="en-US" sz="3450" dirty="0">
                <a:latin typeface="+mj-lt"/>
                <a:ea typeface="+mj-ea"/>
                <a:cs typeface="+mj-cs"/>
              </a:rPr>
              <a:t>振り返りシートを書く。</a:t>
            </a:r>
            <a:br>
              <a:rPr lang="en-US" altLang="ja-JP" sz="3450" dirty="0">
                <a:latin typeface="+mj-lt"/>
                <a:ea typeface="+mj-ea"/>
                <a:cs typeface="+mj-cs"/>
              </a:rPr>
            </a:br>
            <a:br>
              <a:rPr lang="en-US" altLang="ja-JP" sz="3450" dirty="0">
                <a:latin typeface="+mj-lt"/>
                <a:ea typeface="+mj-ea"/>
                <a:cs typeface="+mj-cs"/>
              </a:rPr>
            </a:br>
            <a:r>
              <a:rPr lang="ja-JP" altLang="en-US" sz="3450" dirty="0">
                <a:latin typeface="+mj-lt"/>
                <a:ea typeface="+mj-ea"/>
                <a:cs typeface="+mj-cs"/>
              </a:rPr>
              <a:t>・本時で学んだこと</a:t>
            </a:r>
            <a:br>
              <a:rPr lang="en-US" altLang="ja-JP" sz="3450" dirty="0">
                <a:latin typeface="+mj-lt"/>
                <a:ea typeface="+mj-ea"/>
                <a:cs typeface="+mj-cs"/>
              </a:rPr>
            </a:br>
            <a:r>
              <a:rPr lang="ja-JP" altLang="en-US" sz="3450" dirty="0">
                <a:latin typeface="+mj-lt"/>
                <a:ea typeface="+mj-ea"/>
                <a:cs typeface="+mj-cs"/>
              </a:rPr>
              <a:t>・疑問に思ったことをメモする</a:t>
            </a:r>
            <a:br>
              <a:rPr lang="en-GB" altLang="ja-JP" sz="3450" dirty="0">
                <a:latin typeface="+mj-lt"/>
                <a:ea typeface="+mj-ea"/>
                <a:cs typeface="+mj-cs"/>
              </a:rPr>
            </a:br>
            <a:endParaRPr lang="en-US" sz="345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1914899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plashVTI">
  <a:themeElements>
    <a:clrScheme name="Custom 11">
      <a:dk1>
        <a:srgbClr val="262626"/>
      </a:dk1>
      <a:lt1>
        <a:sysClr val="window" lastClr="FFFFFF"/>
      </a:lt1>
      <a:dk2>
        <a:srgbClr val="2F333D"/>
      </a:dk2>
      <a:lt2>
        <a:srgbClr val="E9F3F3"/>
      </a:lt2>
      <a:accent1>
        <a:srgbClr val="1EBE9B"/>
      </a:accent1>
      <a:accent2>
        <a:srgbClr val="FD8686"/>
      </a:accent2>
      <a:accent3>
        <a:srgbClr val="0AC8AD"/>
      </a:accent3>
      <a:accent4>
        <a:srgbClr val="E69500"/>
      </a:accent4>
      <a:accent5>
        <a:srgbClr val="EC4E70"/>
      </a:accent5>
      <a:accent6>
        <a:srgbClr val="794DFF"/>
      </a:accent6>
      <a:hlink>
        <a:srgbClr val="3E8FF1"/>
      </a:hlink>
      <a:folHlink>
        <a:srgbClr val="939393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ppt/theme/theme4.xml><?xml version="1.0" encoding="utf-8"?>
<a:theme xmlns:a="http://schemas.openxmlformats.org/drawingml/2006/main" name="1_SplashVTI">
  <a:themeElements>
    <a:clrScheme name="Custom 11">
      <a:dk1>
        <a:srgbClr val="262626"/>
      </a:dk1>
      <a:lt1>
        <a:sysClr val="window" lastClr="FFFFFF"/>
      </a:lt1>
      <a:dk2>
        <a:srgbClr val="2F333D"/>
      </a:dk2>
      <a:lt2>
        <a:srgbClr val="E9F3F3"/>
      </a:lt2>
      <a:accent1>
        <a:srgbClr val="1EBE9B"/>
      </a:accent1>
      <a:accent2>
        <a:srgbClr val="FD8686"/>
      </a:accent2>
      <a:accent3>
        <a:srgbClr val="0AC8AD"/>
      </a:accent3>
      <a:accent4>
        <a:srgbClr val="E69500"/>
      </a:accent4>
      <a:accent5>
        <a:srgbClr val="EC4E70"/>
      </a:accent5>
      <a:accent6>
        <a:srgbClr val="794DFF"/>
      </a:accent6>
      <a:hlink>
        <a:srgbClr val="3E8FF1"/>
      </a:hlink>
      <a:folHlink>
        <a:srgbClr val="939393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662</Words>
  <Application>Microsoft Office PowerPoint</Application>
  <PresentationFormat>画面に合わせる (16:9)</PresentationFormat>
  <Paragraphs>80</Paragraphs>
  <Slides>25</Slides>
  <Notes>12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4</vt:i4>
      </vt:variant>
      <vt:variant>
        <vt:lpstr>スライド タイトル</vt:lpstr>
      </vt:variant>
      <vt:variant>
        <vt:i4>25</vt:i4>
      </vt:variant>
    </vt:vector>
  </HeadingPairs>
  <TitlesOfParts>
    <vt:vector size="37" baseType="lpstr">
      <vt:lpstr>Playfair Display</vt:lpstr>
      <vt:lpstr>Aptos Serif</vt:lpstr>
      <vt:lpstr>Avenir Next LT Pro</vt:lpstr>
      <vt:lpstr>Montserrat</vt:lpstr>
      <vt:lpstr>Courier New</vt:lpstr>
      <vt:lpstr>Arial</vt:lpstr>
      <vt:lpstr>Oswald</vt:lpstr>
      <vt:lpstr>Posterama</vt:lpstr>
      <vt:lpstr>Simple Light</vt:lpstr>
      <vt:lpstr>Pop</vt:lpstr>
      <vt:lpstr>SplashVTI</vt:lpstr>
      <vt:lpstr>1_SplashVTI</vt:lpstr>
      <vt:lpstr>情報Ⅰ</vt:lpstr>
      <vt:lpstr>～第２章プログラミングの流れ～</vt:lpstr>
      <vt:lpstr>～本時のめあて～</vt:lpstr>
      <vt:lpstr>～本時の流れ～</vt:lpstr>
      <vt:lpstr>プログラミングとは何ですか？ </vt:lpstr>
      <vt:lpstr>プログラミング言語の種類について</vt:lpstr>
      <vt:lpstr>PowerPoint プレゼンテーション</vt:lpstr>
      <vt:lpstr>PowerPoint プレゼンテーション</vt:lpstr>
      <vt:lpstr>ファイルのコピー方法</vt:lpstr>
      <vt:lpstr>PowerPoint プレゼンテーション</vt:lpstr>
      <vt:lpstr>PowerPoint プレゼンテーション</vt:lpstr>
      <vt:lpstr>PowerPoint プレゼンテーション</vt:lpstr>
      <vt:lpstr>プログラムを動かしてみよう！</vt:lpstr>
      <vt:lpstr>例題）基本的なコードをコピペして実行しよう！  【主】（各２点×６＝１２点） </vt:lpstr>
      <vt:lpstr>例題１）コンピュータに文字の表示を命令する ”hello”という文字を表示させる． print("hello") </vt:lpstr>
      <vt:lpstr>演算子を使って基本的な計算を行おう。 </vt:lpstr>
      <vt:lpstr>　例題２）演算子を使ってコンピュータに計算させる 　  　</vt:lpstr>
      <vt:lpstr>例題３）コンピュータに以下の計算をさせる。 底辺をbase，高さをheight，面積をarea という変数とし  底辺20, 高さ6の三角形の面積を計算させる．</vt:lpstr>
      <vt:lpstr>「底辺」「高さ」「面積」のように、いろいろな数や文字を当てはめることができる「箱」のようなものを（　　　　　）といい、</vt:lpstr>
      <vt:lpstr>アイスブレイク</vt:lpstr>
      <vt:lpstr>残りの時間で以下の課題に取り組む【知】(各2点×3=6点)</vt:lpstr>
      <vt:lpstr>　課題２）演算子を使ってコンピュータに計算させる </vt:lpstr>
      <vt:lpstr>PowerPoint プレゼンテーション</vt:lpstr>
      <vt:lpstr>課題の提出方法</vt:lpstr>
      <vt:lpstr>振り返りシートを書く。  ・本時で学んだこと ・疑問に思ったことをメモする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莉紗 鈴木</cp:lastModifiedBy>
  <cp:revision>19</cp:revision>
  <dcterms:modified xsi:type="dcterms:W3CDTF">2026-07-26T13:07:20Z</dcterms:modified>
</cp:coreProperties>
</file>